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8" r:id="rId3"/>
    <p:sldId id="518" r:id="rId4"/>
    <p:sldId id="519" r:id="rId5"/>
    <p:sldId id="524" r:id="rId6"/>
    <p:sldId id="522" r:id="rId7"/>
    <p:sldId id="523" r:id="rId8"/>
    <p:sldId id="520" r:id="rId9"/>
    <p:sldId id="525" r:id="rId10"/>
    <p:sldId id="553" r:id="rId11"/>
    <p:sldId id="549" r:id="rId12"/>
    <p:sldId id="550" r:id="rId13"/>
    <p:sldId id="557" r:id="rId14"/>
    <p:sldId id="551" r:id="rId15"/>
    <p:sldId id="552" r:id="rId16"/>
    <p:sldId id="558" r:id="rId17"/>
    <p:sldId id="555" r:id="rId18"/>
    <p:sldId id="554" r:id="rId19"/>
    <p:sldId id="559" r:id="rId20"/>
    <p:sldId id="528" r:id="rId21"/>
    <p:sldId id="529" r:id="rId22"/>
    <p:sldId id="556" r:id="rId23"/>
    <p:sldId id="560" r:id="rId24"/>
    <p:sldId id="530" r:id="rId25"/>
    <p:sldId id="588" r:id="rId26"/>
    <p:sldId id="565" r:id="rId27"/>
    <p:sldId id="566" r:id="rId28"/>
    <p:sldId id="568" r:id="rId29"/>
    <p:sldId id="562" r:id="rId30"/>
    <p:sldId id="564" r:id="rId31"/>
    <p:sldId id="570" r:id="rId32"/>
    <p:sldId id="571" r:id="rId33"/>
    <p:sldId id="572" r:id="rId34"/>
    <p:sldId id="573" r:id="rId35"/>
    <p:sldId id="574" r:id="rId36"/>
    <p:sldId id="575" r:id="rId37"/>
    <p:sldId id="537" r:id="rId38"/>
    <p:sldId id="576" r:id="rId39"/>
    <p:sldId id="582" r:id="rId40"/>
    <p:sldId id="273" r:id="rId41"/>
    <p:sldId id="595" r:id="rId42"/>
    <p:sldId id="274" r:id="rId43"/>
    <p:sldId id="289" r:id="rId44"/>
    <p:sldId id="290" r:id="rId45"/>
    <p:sldId id="599" r:id="rId46"/>
    <p:sldId id="578" r:id="rId47"/>
    <p:sldId id="579" r:id="rId48"/>
    <p:sldId id="587" r:id="rId49"/>
    <p:sldId id="600" r:id="rId50"/>
    <p:sldId id="292" r:id="rId51"/>
    <p:sldId id="298" r:id="rId52"/>
    <p:sldId id="299" r:id="rId53"/>
    <p:sldId id="300" r:id="rId54"/>
    <p:sldId id="598" r:id="rId55"/>
    <p:sldId id="583" r:id="rId56"/>
    <p:sldId id="584" r:id="rId57"/>
    <p:sldId id="585" r:id="rId58"/>
    <p:sldId id="586" r:id="rId59"/>
    <p:sldId id="589" r:id="rId60"/>
    <p:sldId id="592" r:id="rId61"/>
    <p:sldId id="593" r:id="rId62"/>
    <p:sldId id="594" r:id="rId63"/>
    <p:sldId id="591" r:id="rId64"/>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860" autoAdjust="0"/>
  </p:normalViewPr>
  <p:slideViewPr>
    <p:cSldViewPr>
      <p:cViewPr varScale="1">
        <p:scale>
          <a:sx n="68" d="100"/>
          <a:sy n="68" d="100"/>
        </p:scale>
        <p:origin x="8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9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710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71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10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710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710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AC4A83E-ACD0-4A37-800A-4B8F9808BF71}" type="slidenum">
              <a:rPr lang="fr-FR"/>
              <a:pPr/>
              <a:t>‹N°›</a:t>
            </a:fld>
            <a:endParaRPr lang="fr-FR"/>
          </a:p>
        </p:txBody>
      </p:sp>
    </p:spTree>
    <p:extLst>
      <p:ext uri="{BB962C8B-B14F-4D97-AF65-F5344CB8AC3E}">
        <p14:creationId xmlns:p14="http://schemas.microsoft.com/office/powerpoint/2010/main" val="21872263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AC4A83E-ACD0-4A37-800A-4B8F9808BF71}" type="slidenum">
              <a:rPr lang="fr-FR" smtClean="0"/>
              <a:pPr/>
              <a:t>16</a:t>
            </a:fld>
            <a:endParaRPr lang="fr-FR"/>
          </a:p>
        </p:txBody>
      </p:sp>
    </p:spTree>
    <p:extLst>
      <p:ext uri="{BB962C8B-B14F-4D97-AF65-F5344CB8AC3E}">
        <p14:creationId xmlns:p14="http://schemas.microsoft.com/office/powerpoint/2010/main" val="256836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AC4A83E-ACD0-4A37-800A-4B8F9808BF71}" type="slidenum">
              <a:rPr lang="fr-FR" smtClean="0"/>
              <a:pPr/>
              <a:t>22</a:t>
            </a:fld>
            <a:endParaRPr lang="fr-FR"/>
          </a:p>
        </p:txBody>
      </p:sp>
    </p:spTree>
    <p:extLst>
      <p:ext uri="{BB962C8B-B14F-4D97-AF65-F5344CB8AC3E}">
        <p14:creationId xmlns:p14="http://schemas.microsoft.com/office/powerpoint/2010/main" val="197530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AC4A83E-ACD0-4A37-800A-4B8F9808BF71}" type="slidenum">
              <a:rPr lang="fr-FR" smtClean="0"/>
              <a:pPr/>
              <a:t>23</a:t>
            </a:fld>
            <a:endParaRPr lang="fr-FR"/>
          </a:p>
        </p:txBody>
      </p:sp>
    </p:spTree>
    <p:extLst>
      <p:ext uri="{BB962C8B-B14F-4D97-AF65-F5344CB8AC3E}">
        <p14:creationId xmlns:p14="http://schemas.microsoft.com/office/powerpoint/2010/main" val="126152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AC4A83E-ACD0-4A37-800A-4B8F9808BF71}" type="slidenum">
              <a:rPr lang="fr-FR" smtClean="0"/>
              <a:pPr/>
              <a:t>39</a:t>
            </a:fld>
            <a:endParaRPr lang="fr-FR"/>
          </a:p>
        </p:txBody>
      </p:sp>
    </p:spTree>
    <p:extLst>
      <p:ext uri="{BB962C8B-B14F-4D97-AF65-F5344CB8AC3E}">
        <p14:creationId xmlns:p14="http://schemas.microsoft.com/office/powerpoint/2010/main" val="82023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38B9B46-8979-44F9-9C64-FA2377F1A3A1}"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203C32F-BC3C-40EB-88AF-8F6AB49C44AF}"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35A4A7E-7C74-449A-A8CA-4E6600FD0A99}"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F3102A4-9A8E-4318-BEA8-7593CF2562CA}"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1051647-E187-4394-925B-04A5B56317C7}"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84A6A9B-129A-4E35-8A52-BF499C447E40}"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5992D577-1097-497B-8E22-C5CD87AAD115}"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75DDFEC6-CA70-4333-BBAA-4546D980D11F}"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E4F11BD1-6566-4D7E-BE7E-33EC2C8F8ECE}"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FDB8816-E78C-40CA-AAD6-6F6BA07A8703}"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08EB578-A082-4B1F-A6BE-A6C02CD7DE1F}"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9629FC0-84D8-4C15-AE3C-982CAEEEB887}"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4.bin"/><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2.jpeg"/><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4.wmf"/><Relationship Id="rId5" Type="http://schemas.openxmlformats.org/officeDocument/2006/relationships/oleObject" Target="../embeddings/oleObject7.bin"/><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5.wmf"/><Relationship Id="rId5" Type="http://schemas.openxmlformats.org/officeDocument/2006/relationships/oleObject" Target="../embeddings/oleObject11.bin"/><Relationship Id="rId4" Type="http://schemas.openxmlformats.org/officeDocument/2006/relationships/image" Target="../media/image54.png"/><Relationship Id="rId9" Type="http://schemas.openxmlformats.org/officeDocument/2006/relationships/image" Target="../media/image56.wmf"/></Relationships>
</file>

<file path=ppt/slides/_rels/slide2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6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9.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gif"/><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70.wmf"/><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gif"/><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9.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wmf"/><Relationship Id="rId4" Type="http://schemas.openxmlformats.org/officeDocument/2006/relationships/image" Target="../media/image9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oleObject" Target="../embeddings/oleObject19.bin"/><Relationship Id="rId7" Type="http://schemas.openxmlformats.org/officeDocument/2006/relationships/image" Target="../media/image95.wmf"/><Relationship Id="rId12" Type="http://schemas.openxmlformats.org/officeDocument/2006/relationships/image" Target="../media/image9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98.png"/><Relationship Id="rId10" Type="http://schemas.openxmlformats.org/officeDocument/2006/relationships/image" Target="../media/image96.wmf"/><Relationship Id="rId4" Type="http://schemas.openxmlformats.org/officeDocument/2006/relationships/image" Target="../media/image94.wmf"/><Relationship Id="rId9"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103.wmf"/><Relationship Id="rId5" Type="http://schemas.openxmlformats.org/officeDocument/2006/relationships/oleObject" Target="../embeddings/oleObject24.bin"/><Relationship Id="rId4" Type="http://schemas.openxmlformats.org/officeDocument/2006/relationships/image" Target="../media/image102.wmf"/><Relationship Id="rId9" Type="http://schemas.openxmlformats.org/officeDocument/2006/relationships/image" Target="../media/image105.png"/></Relationships>
</file>

<file path=ppt/slides/_rels/slide44.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07.wmf"/><Relationship Id="rId5" Type="http://schemas.openxmlformats.org/officeDocument/2006/relationships/oleObject" Target="../embeddings/oleObject27.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29.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1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115.png"/><Relationship Id="rId7" Type="http://schemas.openxmlformats.org/officeDocument/2006/relationships/image" Target="../media/image113.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14.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20.png"/><Relationship Id="rId5" Type="http://schemas.openxmlformats.org/officeDocument/2006/relationships/image" Target="../media/image118.wmf"/><Relationship Id="rId4" Type="http://schemas.openxmlformats.org/officeDocument/2006/relationships/oleObject" Target="../embeddings/oleObject33.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2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57364"/>
            <a:ext cx="7772400" cy="1143000"/>
          </a:xfrm>
        </p:spPr>
        <p:txBody>
          <a:bodyPr/>
          <a:lstStyle/>
          <a:p>
            <a:r>
              <a:rPr lang="fr-FR" sz="4000" dirty="0" smtClean="0">
                <a:solidFill>
                  <a:srgbClr val="FF0000"/>
                </a:solidFill>
              </a:rPr>
              <a:t>Cours</a:t>
            </a:r>
            <a:r>
              <a:rPr lang="fr-FR" dirty="0" smtClean="0">
                <a:solidFill>
                  <a:srgbClr val="FF0000"/>
                </a:solidFill>
              </a:rPr>
              <a:t/>
            </a:r>
            <a:br>
              <a:rPr lang="fr-FR" dirty="0" smtClean="0">
                <a:solidFill>
                  <a:srgbClr val="FF0000"/>
                </a:solidFill>
              </a:rPr>
            </a:br>
            <a:r>
              <a:rPr lang="fr-FR" sz="4800" b="1" dirty="0" smtClean="0">
                <a:solidFill>
                  <a:srgbClr val="FF0000"/>
                </a:solidFill>
              </a:rPr>
              <a:t>Mécanique </a:t>
            </a:r>
            <a:r>
              <a:rPr lang="fr-FR" sz="4800" b="1" dirty="0">
                <a:solidFill>
                  <a:srgbClr val="FF0000"/>
                </a:solidFill>
              </a:rPr>
              <a:t>Quantique</a:t>
            </a:r>
            <a:endParaRPr lang="fr-FR" b="1" dirty="0">
              <a:solidFill>
                <a:srgbClr val="FF0000"/>
              </a:solidFill>
            </a:endParaRPr>
          </a:p>
        </p:txBody>
      </p:sp>
      <p:sp>
        <p:nvSpPr>
          <p:cNvPr id="2051" name="Rectangle 3"/>
          <p:cNvSpPr>
            <a:spLocks noGrp="1" noChangeArrowheads="1"/>
          </p:cNvSpPr>
          <p:nvPr>
            <p:ph type="subTitle" idx="1"/>
          </p:nvPr>
        </p:nvSpPr>
        <p:spPr/>
        <p:txBody>
          <a:bodyPr/>
          <a:lstStyle/>
          <a:p>
            <a:r>
              <a:rPr lang="fr-FR" sz="2400" b="1" dirty="0" smtClean="0"/>
              <a:t>Ahmed DHOUIB</a:t>
            </a:r>
          </a:p>
          <a:p>
            <a:r>
              <a:rPr lang="fr-FR" sz="2400" dirty="0" smtClean="0"/>
              <a:t>Professeur à l’ENIT</a:t>
            </a:r>
          </a:p>
          <a:p>
            <a:r>
              <a:rPr lang="fr-FR" sz="2400" dirty="0" smtClean="0">
                <a:solidFill>
                  <a:schemeClr val="accent2"/>
                </a:solidFill>
              </a:rPr>
              <a:t>Email</a:t>
            </a:r>
            <a:r>
              <a:rPr lang="fr-FR" sz="2400" smtClean="0">
                <a:solidFill>
                  <a:schemeClr val="accent2"/>
                </a:solidFill>
              </a:rPr>
              <a:t>: </a:t>
            </a:r>
            <a:r>
              <a:rPr lang="fr-FR" sz="2400" smtClean="0">
                <a:solidFill>
                  <a:schemeClr val="accent2"/>
                </a:solidFill>
              </a:rPr>
              <a:t>ahmed.dhouib@mes.rnu.tn</a:t>
            </a:r>
            <a:endParaRPr lang="fr-FR" sz="2400" dirty="0" smtClean="0">
              <a:solidFill>
                <a:schemeClr val="accent2"/>
              </a:solidFill>
            </a:endParaRPr>
          </a:p>
          <a:p>
            <a:r>
              <a:rPr lang="fr-FR" sz="2400" dirty="0" smtClean="0">
                <a:solidFill>
                  <a:schemeClr val="accent2"/>
                </a:solidFill>
              </a:rPr>
              <a:t>      </a:t>
            </a:r>
            <a:r>
              <a:rPr lang="fr-FR" sz="2400" dirty="0" smtClean="0">
                <a:solidFill>
                  <a:schemeClr val="accent2"/>
                </a:solidFill>
              </a:rPr>
              <a:t>dhouibpdp@gmail.com</a:t>
            </a:r>
            <a:endParaRPr lang="fr-FR" sz="2400" dirty="0" smtClean="0">
              <a:solidFill>
                <a:schemeClr val="accent2"/>
              </a:solidFill>
            </a:endParaRPr>
          </a:p>
          <a:p>
            <a:endParaRPr lang="fr-FR" sz="2400" dirty="0">
              <a:solidFill>
                <a:schemeClr val="accent2"/>
              </a:solidFill>
            </a:endParaRPr>
          </a:p>
          <a:p>
            <a:endParaRPr lang="fr-F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p:cNvSpPr>
          <p:nvPr/>
        </p:nvSpPr>
        <p:spPr bwMode="auto">
          <a:xfrm>
            <a:off x="2571736" y="357166"/>
            <a:ext cx="4263667" cy="492443"/>
          </a:xfrm>
          <a:prstGeom prst="rect">
            <a:avLst/>
          </a:prstGeom>
          <a:noFill/>
          <a:ln w="12700" cap="flat">
            <a:noFill/>
            <a:miter lim="800000"/>
            <a:headEnd type="none" w="med" len="med"/>
            <a:tailEnd type="none" w="med" len="med"/>
          </a:ln>
        </p:spPr>
        <p:txBody>
          <a:bodyPr wrap="none" lIns="0" tIns="0" rIns="40639" bIns="0">
            <a:spAutoFit/>
          </a:bodyPr>
          <a:lstStyle/>
          <a:p>
            <a:pPr marL="39688">
              <a:buClr>
                <a:srgbClr val="333399"/>
              </a:buClr>
              <a:buSzPct val="100000"/>
            </a:pPr>
            <a:r>
              <a:rPr lang="en-US" sz="3200" b="1" dirty="0">
                <a:solidFill>
                  <a:srgbClr val="C00000"/>
                </a:solidFill>
                <a:cs typeface="Times" charset="0"/>
              </a:rPr>
              <a:t>Radiation du corps noir</a:t>
            </a:r>
          </a:p>
        </p:txBody>
      </p:sp>
      <p:pic>
        <p:nvPicPr>
          <p:cNvPr id="3075" name="Picture 3"/>
          <p:cNvPicPr>
            <a:picLocks noChangeArrowheads="1"/>
          </p:cNvPicPr>
          <p:nvPr/>
        </p:nvPicPr>
        <p:blipFill>
          <a:blip r:embed="rId2"/>
          <a:srcRect/>
          <a:stretch>
            <a:fillRect/>
          </a:stretch>
        </p:blipFill>
        <p:spPr bwMode="auto">
          <a:xfrm>
            <a:off x="7215206" y="152400"/>
            <a:ext cx="1852594" cy="1204898"/>
          </a:xfrm>
          <a:prstGeom prst="rect">
            <a:avLst/>
          </a:prstGeom>
          <a:noFill/>
          <a:ln w="9525" cap="flat">
            <a:noFill/>
            <a:miter lim="800000"/>
            <a:headEnd/>
            <a:tailEnd/>
          </a:ln>
        </p:spPr>
      </p:pic>
      <p:pic>
        <p:nvPicPr>
          <p:cNvPr id="3076" name="Picture 4"/>
          <p:cNvPicPr>
            <a:picLocks noChangeArrowheads="1"/>
          </p:cNvPicPr>
          <p:nvPr/>
        </p:nvPicPr>
        <p:blipFill>
          <a:blip r:embed="rId3"/>
          <a:srcRect/>
          <a:stretch>
            <a:fillRect/>
          </a:stretch>
        </p:blipFill>
        <p:spPr bwMode="auto">
          <a:xfrm>
            <a:off x="647700" y="1752600"/>
            <a:ext cx="2095500" cy="2962275"/>
          </a:xfrm>
          <a:prstGeom prst="rect">
            <a:avLst/>
          </a:prstGeom>
          <a:noFill/>
          <a:ln w="9525" cap="flat">
            <a:noFill/>
            <a:miter lim="800000"/>
            <a:headEnd/>
            <a:tailEnd/>
          </a:ln>
        </p:spPr>
      </p:pic>
      <p:pic>
        <p:nvPicPr>
          <p:cNvPr id="3077" name="Picture 5"/>
          <p:cNvPicPr>
            <a:picLocks noChangeArrowheads="1"/>
          </p:cNvPicPr>
          <p:nvPr/>
        </p:nvPicPr>
        <p:blipFill>
          <a:blip r:embed="rId4"/>
          <a:srcRect/>
          <a:stretch>
            <a:fillRect/>
          </a:stretch>
        </p:blipFill>
        <p:spPr bwMode="auto">
          <a:xfrm>
            <a:off x="3581400" y="1676400"/>
            <a:ext cx="1998663" cy="2971800"/>
          </a:xfrm>
          <a:prstGeom prst="rect">
            <a:avLst/>
          </a:prstGeom>
          <a:noFill/>
          <a:ln w="9525" cap="flat">
            <a:noFill/>
            <a:miter lim="800000"/>
            <a:headEnd/>
            <a:tailEnd/>
          </a:ln>
        </p:spPr>
      </p:pic>
      <p:sp>
        <p:nvSpPr>
          <p:cNvPr id="3078" name="Line 6"/>
          <p:cNvSpPr>
            <a:spLocks noChangeShapeType="1"/>
          </p:cNvSpPr>
          <p:nvPr/>
        </p:nvSpPr>
        <p:spPr bwMode="auto">
          <a:xfrm>
            <a:off x="3048000" y="3962400"/>
            <a:ext cx="1588" cy="2514600"/>
          </a:xfrm>
          <a:prstGeom prst="line">
            <a:avLst/>
          </a:prstGeom>
          <a:noFill/>
          <a:ln w="9525" cap="flat">
            <a:solidFill>
              <a:srgbClr val="BBE0E3"/>
            </a:solidFill>
            <a:prstDash val="solid"/>
            <a:round/>
            <a:headEnd type="none" w="med" len="med"/>
            <a:tailEnd type="none" w="med" len="med"/>
          </a:ln>
        </p:spPr>
        <p:txBody>
          <a:bodyPr lIns="0" tIns="0" rIns="0" bIns="0"/>
          <a:lstStyle/>
          <a:p>
            <a:endParaRPr lang="fr-FR"/>
          </a:p>
        </p:txBody>
      </p:sp>
      <p:pic>
        <p:nvPicPr>
          <p:cNvPr id="3079" name="Picture 7"/>
          <p:cNvPicPr>
            <a:picLocks noChangeArrowheads="1"/>
          </p:cNvPicPr>
          <p:nvPr/>
        </p:nvPicPr>
        <p:blipFill>
          <a:blip r:embed="rId5"/>
          <a:srcRect/>
          <a:stretch>
            <a:fillRect/>
          </a:stretch>
        </p:blipFill>
        <p:spPr bwMode="auto">
          <a:xfrm>
            <a:off x="196850" y="4841875"/>
            <a:ext cx="5973763" cy="1406525"/>
          </a:xfrm>
          <a:prstGeom prst="rect">
            <a:avLst/>
          </a:prstGeom>
          <a:noFill/>
          <a:ln w="9525" cap="flat">
            <a:noFill/>
            <a:miter lim="800000"/>
            <a:headEnd/>
            <a:tailEnd/>
          </a:ln>
        </p:spPr>
      </p:pic>
      <p:pic>
        <p:nvPicPr>
          <p:cNvPr id="3080" name="Picture 8"/>
          <p:cNvPicPr>
            <a:picLocks noChangeArrowheads="1"/>
          </p:cNvPicPr>
          <p:nvPr/>
        </p:nvPicPr>
        <p:blipFill>
          <a:blip r:embed="rId6"/>
          <a:srcRect/>
          <a:stretch>
            <a:fillRect/>
          </a:stretch>
        </p:blipFill>
        <p:spPr bwMode="auto">
          <a:xfrm>
            <a:off x="3168650" y="4724400"/>
            <a:ext cx="5975350" cy="1762125"/>
          </a:xfrm>
          <a:prstGeom prst="rect">
            <a:avLst/>
          </a:prstGeom>
          <a:noFill/>
          <a:ln w="9525" cap="flat">
            <a:noFill/>
            <a:miter lim="800000"/>
            <a:headEnd/>
            <a:tailEnd/>
          </a:ln>
        </p:spPr>
      </p:pic>
      <p:pic>
        <p:nvPicPr>
          <p:cNvPr id="3081" name="Picture 9"/>
          <p:cNvPicPr>
            <a:picLocks noChangeArrowheads="1"/>
          </p:cNvPicPr>
          <p:nvPr/>
        </p:nvPicPr>
        <p:blipFill>
          <a:blip r:embed="rId7"/>
          <a:srcRect/>
          <a:stretch>
            <a:fillRect/>
          </a:stretch>
        </p:blipFill>
        <p:spPr bwMode="auto">
          <a:xfrm>
            <a:off x="7056438" y="1676400"/>
            <a:ext cx="2011362" cy="2843213"/>
          </a:xfrm>
          <a:prstGeom prst="rect">
            <a:avLst/>
          </a:prstGeom>
          <a:noFill/>
          <a:ln w="9525" cap="flat">
            <a:noFill/>
            <a:miter lim="800000"/>
            <a:headEnd/>
            <a:tailEnd/>
          </a:ln>
        </p:spPr>
      </p:pic>
      <p:sp>
        <p:nvSpPr>
          <p:cNvPr id="3082" name="Line 10"/>
          <p:cNvSpPr>
            <a:spLocks noChangeShapeType="1"/>
          </p:cNvSpPr>
          <p:nvPr/>
        </p:nvSpPr>
        <p:spPr bwMode="auto">
          <a:xfrm>
            <a:off x="6477000" y="4343400"/>
            <a:ext cx="1588" cy="2514600"/>
          </a:xfrm>
          <a:prstGeom prst="line">
            <a:avLst/>
          </a:prstGeom>
          <a:noFill/>
          <a:ln w="9525" cap="flat">
            <a:solidFill>
              <a:srgbClr val="BBE0E3"/>
            </a:solidFill>
            <a:prstDash val="solid"/>
            <a:round/>
            <a:headEnd type="none" w="med" len="med"/>
            <a:tailEnd type="none" w="med" len="med"/>
          </a:ln>
        </p:spPr>
        <p:txBody>
          <a:bodyPr lIns="0" tIns="0" rIns="0" bIns="0"/>
          <a:lstStyle/>
          <a:p>
            <a:endParaRPr lang="fr-FR"/>
          </a:p>
        </p:txBody>
      </p:sp>
      <p:pic>
        <p:nvPicPr>
          <p:cNvPr id="3083" name="Picture 11"/>
          <p:cNvPicPr>
            <a:picLocks noChangeArrowheads="1"/>
          </p:cNvPicPr>
          <p:nvPr/>
        </p:nvPicPr>
        <p:blipFill>
          <a:blip r:embed="rId8"/>
          <a:srcRect/>
          <a:stretch>
            <a:fillRect/>
          </a:stretch>
        </p:blipFill>
        <p:spPr bwMode="auto">
          <a:xfrm>
            <a:off x="6553200" y="4953000"/>
            <a:ext cx="5761038" cy="12319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57166"/>
            <a:ext cx="8429684" cy="1569660"/>
          </a:xfrm>
          <a:prstGeom prst="rect">
            <a:avLst/>
          </a:prstGeom>
        </p:spPr>
        <p:txBody>
          <a:bodyPr wrap="square">
            <a:spAutoFit/>
          </a:bodyPr>
          <a:lstStyle/>
          <a:p>
            <a:pPr algn="just"/>
            <a:r>
              <a:rPr lang="fr-FR" b="1" u="sng" dirty="0" smtClean="0">
                <a:solidFill>
                  <a:srgbClr val="C00000"/>
                </a:solidFill>
              </a:rPr>
              <a:t>corps noir:</a:t>
            </a:r>
            <a:r>
              <a:rPr lang="fr-FR" b="1" dirty="0" smtClean="0">
                <a:solidFill>
                  <a:srgbClr val="C00000"/>
                </a:solidFill>
              </a:rPr>
              <a:t> </a:t>
            </a:r>
            <a:r>
              <a:rPr lang="fr-FR" dirty="0" smtClean="0"/>
              <a:t>un corps qui </a:t>
            </a:r>
            <a:r>
              <a:rPr lang="fr-FR" dirty="0" smtClean="0">
                <a:solidFill>
                  <a:srgbClr val="C00000"/>
                </a:solidFill>
              </a:rPr>
              <a:t>absorbe complètement la lumière incidente, aucune lumière n’en est réfléchie ou transmise</a:t>
            </a:r>
            <a:r>
              <a:rPr lang="fr-FR" dirty="0" smtClean="0"/>
              <a:t>. En revanche, il émet </a:t>
            </a:r>
            <a:r>
              <a:rPr lang="fr-FR" dirty="0" smtClean="0">
                <a:solidFill>
                  <a:srgbClr val="C00000"/>
                </a:solidFill>
              </a:rPr>
              <a:t>une radiation dont le spectre dépend de la température du corps.</a:t>
            </a:r>
          </a:p>
        </p:txBody>
      </p:sp>
      <p:sp>
        <p:nvSpPr>
          <p:cNvPr id="5" name="Rectangle 4"/>
          <p:cNvSpPr/>
          <p:nvPr/>
        </p:nvSpPr>
        <p:spPr>
          <a:xfrm>
            <a:off x="214282" y="2085795"/>
            <a:ext cx="4929222" cy="1200329"/>
          </a:xfrm>
          <a:prstGeom prst="rect">
            <a:avLst/>
          </a:prstGeom>
        </p:spPr>
        <p:txBody>
          <a:bodyPr wrap="square">
            <a:spAutoFit/>
          </a:bodyPr>
          <a:lstStyle/>
          <a:p>
            <a:pPr algn="just"/>
            <a:r>
              <a:rPr lang="fr-FR" dirty="0" smtClean="0">
                <a:solidFill>
                  <a:srgbClr val="002060"/>
                </a:solidFill>
              </a:rPr>
              <a:t>Une cavité avec des parois intérieures complètement réfléchissantes (en équilibre thermodynamique).</a:t>
            </a:r>
            <a:endParaRPr lang="fr-FR" dirty="0">
              <a:solidFill>
                <a:srgbClr val="002060"/>
              </a:solidFill>
            </a:endParaRPr>
          </a:p>
        </p:txBody>
      </p:sp>
      <p:sp>
        <p:nvSpPr>
          <p:cNvPr id="6" name="Rectangle 5"/>
          <p:cNvSpPr/>
          <p:nvPr/>
        </p:nvSpPr>
        <p:spPr>
          <a:xfrm>
            <a:off x="214282" y="3524182"/>
            <a:ext cx="8643998" cy="1200329"/>
          </a:xfrm>
          <a:prstGeom prst="rect">
            <a:avLst/>
          </a:prstGeom>
        </p:spPr>
        <p:txBody>
          <a:bodyPr wrap="square">
            <a:spAutoFit/>
          </a:bodyPr>
          <a:lstStyle/>
          <a:p>
            <a:pPr algn="just"/>
            <a:r>
              <a:rPr lang="fr-FR" u="sng" dirty="0" smtClean="0"/>
              <a:t>Le spectre d’émission du corps noir</a:t>
            </a:r>
            <a:r>
              <a:rPr lang="fr-FR" dirty="0" smtClean="0"/>
              <a:t>, c’est-à-dire l’intensité de la radiation émise en fonction de la longueur d’onde, dépend de la température du corps noir.</a:t>
            </a:r>
            <a:endParaRPr lang="fr-FR" dirty="0"/>
          </a:p>
        </p:txBody>
      </p:sp>
      <p:pic>
        <p:nvPicPr>
          <p:cNvPr id="7" name="Picture 19" descr="ampoule-a-incandescence-modele-du-corps-noir-5"/>
          <p:cNvPicPr>
            <a:picLocks noChangeAspect="1" noChangeArrowheads="1"/>
          </p:cNvPicPr>
          <p:nvPr/>
        </p:nvPicPr>
        <p:blipFill>
          <a:blip r:embed="rId2"/>
          <a:srcRect/>
          <a:stretch>
            <a:fillRect/>
          </a:stretch>
        </p:blipFill>
        <p:spPr bwMode="auto">
          <a:xfrm>
            <a:off x="2500298" y="4832374"/>
            <a:ext cx="2232025" cy="1697037"/>
          </a:xfrm>
          <a:prstGeom prst="rect">
            <a:avLst/>
          </a:prstGeom>
          <a:noFill/>
        </p:spPr>
      </p:pic>
      <p:pic>
        <p:nvPicPr>
          <p:cNvPr id="8" name="Picture 22"/>
          <p:cNvPicPr>
            <a:picLocks noChangeAspect="1" noChangeArrowheads="1"/>
          </p:cNvPicPr>
          <p:nvPr/>
        </p:nvPicPr>
        <p:blipFill>
          <a:blip r:embed="rId3"/>
          <a:srcRect/>
          <a:stretch>
            <a:fillRect/>
          </a:stretch>
        </p:blipFill>
        <p:spPr bwMode="auto">
          <a:xfrm>
            <a:off x="5246705" y="4814911"/>
            <a:ext cx="1825625" cy="1697038"/>
          </a:xfrm>
          <a:prstGeom prst="rect">
            <a:avLst/>
          </a:prstGeom>
          <a:noFill/>
          <a:ln w="9525">
            <a:noFill/>
            <a:miter lim="800000"/>
            <a:headEnd/>
            <a:tailEnd/>
          </a:ln>
          <a:effectLst/>
        </p:spPr>
      </p:pic>
      <p:sp>
        <p:nvSpPr>
          <p:cNvPr id="9" name="Text Box 28"/>
          <p:cNvSpPr txBox="1">
            <a:spLocks noChangeArrowheads="1"/>
          </p:cNvSpPr>
          <p:nvPr/>
        </p:nvSpPr>
        <p:spPr bwMode="auto">
          <a:xfrm>
            <a:off x="2428860" y="6491311"/>
            <a:ext cx="2093912" cy="366713"/>
          </a:xfrm>
          <a:prstGeom prst="rect">
            <a:avLst/>
          </a:prstGeom>
          <a:noFill/>
          <a:ln w="9525">
            <a:noFill/>
            <a:miter lim="800000"/>
            <a:headEnd/>
            <a:tailEnd/>
          </a:ln>
          <a:effectLst/>
        </p:spPr>
        <p:txBody>
          <a:bodyPr wrap="none">
            <a:spAutoFit/>
          </a:bodyPr>
          <a:lstStyle/>
          <a:p>
            <a:pPr algn="l"/>
            <a:r>
              <a:rPr lang="fr-FR" dirty="0"/>
              <a:t>filament d'ampoule</a:t>
            </a:r>
          </a:p>
        </p:txBody>
      </p:sp>
      <p:sp>
        <p:nvSpPr>
          <p:cNvPr id="10" name="Text Box 29"/>
          <p:cNvSpPr txBox="1">
            <a:spLocks noChangeArrowheads="1"/>
          </p:cNvSpPr>
          <p:nvPr/>
        </p:nvSpPr>
        <p:spPr bwMode="auto">
          <a:xfrm>
            <a:off x="5795976" y="6472261"/>
            <a:ext cx="704850" cy="366713"/>
          </a:xfrm>
          <a:prstGeom prst="rect">
            <a:avLst/>
          </a:prstGeom>
          <a:noFill/>
          <a:ln w="9525">
            <a:noFill/>
            <a:miter lim="800000"/>
            <a:headEnd/>
            <a:tailEnd/>
          </a:ln>
          <a:effectLst/>
        </p:spPr>
        <p:txBody>
          <a:bodyPr wrap="none">
            <a:spAutoFit/>
          </a:bodyPr>
          <a:lstStyle/>
          <a:p>
            <a:pPr algn="l"/>
            <a:r>
              <a:rPr lang="fr-FR" dirty="0"/>
              <a:t>soleil</a:t>
            </a:r>
          </a:p>
        </p:txBody>
      </p:sp>
      <p:pic>
        <p:nvPicPr>
          <p:cNvPr id="11" name="Image 10"/>
          <p:cNvPicPr/>
          <p:nvPr/>
        </p:nvPicPr>
        <p:blipFill>
          <a:blip r:embed="rId4"/>
          <a:srcRect/>
          <a:stretch>
            <a:fillRect/>
          </a:stretch>
        </p:blipFill>
        <p:spPr bwMode="auto">
          <a:xfrm>
            <a:off x="5643570" y="1643050"/>
            <a:ext cx="2807655" cy="1858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357158" y="142852"/>
            <a:ext cx="8501122" cy="3860393"/>
          </a:xfrm>
          <a:prstGeom prst="rect">
            <a:avLst/>
          </a:prstGeom>
          <a:noFill/>
          <a:ln w="9525">
            <a:noFill/>
            <a:miter lim="800000"/>
            <a:headEnd/>
            <a:tailEnd/>
          </a:ln>
          <a:effectLst/>
        </p:spPr>
        <p:txBody>
          <a:bodyPr wrap="square" lIns="104498" tIns="52249" rIns="104498" bIns="52249">
            <a:spAutoFit/>
          </a:bodyPr>
          <a:lstStyle/>
          <a:p>
            <a:pPr algn="ctr" eaLnBrk="0" hangingPunct="0">
              <a:spcBef>
                <a:spcPts val="0"/>
              </a:spcBef>
              <a:buFont typeface="Wingdings" pitchFamily="2" charset="2"/>
              <a:buNone/>
            </a:pPr>
            <a:r>
              <a:rPr lang="fr-FR" dirty="0" smtClean="0">
                <a:solidFill>
                  <a:srgbClr val="9900CC"/>
                </a:solidFill>
                <a:cs typeface="Arial" charset="0"/>
              </a:rPr>
              <a:t>    </a:t>
            </a:r>
            <a:r>
              <a:rPr lang="fr-FR" sz="2800" b="1" dirty="0" smtClean="0">
                <a:solidFill>
                  <a:srgbClr val="9900CC"/>
                </a:solidFill>
                <a:cs typeface="Arial" charset="0"/>
              </a:rPr>
              <a:t>Faits expérimentaux</a:t>
            </a:r>
            <a:endParaRPr lang="fr-FR" b="1" dirty="0" smtClean="0">
              <a:solidFill>
                <a:srgbClr val="9900CC"/>
              </a:solidFill>
              <a:cs typeface="Arial" charset="0"/>
            </a:endParaRPr>
          </a:p>
          <a:p>
            <a:pPr algn="l" eaLnBrk="0" hangingPunct="0">
              <a:spcBef>
                <a:spcPts val="0"/>
              </a:spcBef>
              <a:buFont typeface="Wingdings" pitchFamily="2" charset="2"/>
              <a:buNone/>
            </a:pPr>
            <a:r>
              <a:rPr lang="fr-FR" dirty="0" smtClean="0">
                <a:solidFill>
                  <a:srgbClr val="9900CC"/>
                </a:solidFill>
                <a:cs typeface="Arial" charset="0"/>
              </a:rPr>
              <a:t>Caractéristiques </a:t>
            </a:r>
            <a:r>
              <a:rPr lang="fr-FR" dirty="0">
                <a:solidFill>
                  <a:srgbClr val="9900CC"/>
                </a:solidFill>
                <a:cs typeface="Arial" charset="0"/>
              </a:rPr>
              <a:t>du rayonnement du corps noir</a:t>
            </a:r>
          </a:p>
          <a:p>
            <a:pPr algn="just" eaLnBrk="0" hangingPunct="0">
              <a:spcBef>
                <a:spcPts val="0"/>
              </a:spcBef>
              <a:buFont typeface="Arial" pitchFamily="34" charset="0"/>
              <a:buChar char="•"/>
            </a:pPr>
            <a:r>
              <a:rPr lang="fr-FR" altLang="ko-KR" dirty="0">
                <a:cs typeface="Arial" charset="0"/>
              </a:rPr>
              <a:t>  </a:t>
            </a:r>
            <a:r>
              <a:rPr lang="fr-FR" altLang="ko-KR" dirty="0" smtClean="0">
                <a:cs typeface="Arial" charset="0"/>
              </a:rPr>
              <a:t>Distribution </a:t>
            </a:r>
            <a:r>
              <a:rPr lang="fr-FR" altLang="ko-KR" dirty="0">
                <a:cs typeface="Arial" charset="0"/>
              </a:rPr>
              <a:t>continue des radiations en fonction de </a:t>
            </a:r>
            <a:r>
              <a:rPr lang="fr-FR" altLang="ko-KR" dirty="0" smtClean="0">
                <a:cs typeface="Arial" charset="0"/>
              </a:rPr>
              <a:t>la longueur d’onde,</a:t>
            </a:r>
            <a:endParaRPr lang="fr-FR" altLang="ko-KR" dirty="0">
              <a:cs typeface="Arial" charset="0"/>
            </a:endParaRPr>
          </a:p>
          <a:p>
            <a:pPr algn="just" eaLnBrk="0" hangingPunct="0">
              <a:spcBef>
                <a:spcPts val="0"/>
              </a:spcBef>
              <a:buFont typeface="Arial" pitchFamily="34" charset="0"/>
              <a:buChar char="•"/>
            </a:pPr>
            <a:r>
              <a:rPr lang="fr-FR" altLang="ko-KR" dirty="0">
                <a:cs typeface="Arial" charset="0"/>
              </a:rPr>
              <a:t>  </a:t>
            </a:r>
            <a:r>
              <a:rPr lang="fr-FR" altLang="ko-KR" dirty="0" smtClean="0">
                <a:cs typeface="Arial" charset="0"/>
              </a:rPr>
              <a:t>dépend </a:t>
            </a:r>
            <a:r>
              <a:rPr lang="fr-FR" altLang="ko-KR" dirty="0">
                <a:cs typeface="Arial" charset="0"/>
              </a:rPr>
              <a:t>de la température de l’objet émetteur</a:t>
            </a:r>
            <a:r>
              <a:rPr lang="fr-FR" altLang="ko-KR" dirty="0" smtClean="0">
                <a:cs typeface="Arial" charset="0"/>
              </a:rPr>
              <a:t>,</a:t>
            </a:r>
          </a:p>
          <a:p>
            <a:pPr lvl="0" algn="just">
              <a:buFontTx/>
              <a:buChar char="•"/>
            </a:pPr>
            <a:r>
              <a:rPr lang="fr-FR" altLang="ko-KR" dirty="0" smtClean="0">
                <a:cs typeface="Arial" charset="0"/>
              </a:rPr>
              <a:t>La densité d’énergie rayonnée croit avec la température</a:t>
            </a:r>
          </a:p>
          <a:p>
            <a:pPr lvl="0" algn="just" eaLnBrk="0" hangingPunct="0">
              <a:buFontTx/>
              <a:buChar char="•"/>
            </a:pPr>
            <a:r>
              <a:rPr lang="fr-FR" altLang="ko-KR" dirty="0" smtClean="0">
                <a:cs typeface="Arial" charset="0"/>
              </a:rPr>
              <a:t>Le maximum de la courbe se déplace avec la température :</a:t>
            </a:r>
          </a:p>
          <a:p>
            <a:pPr lvl="0" algn="just" eaLnBrk="0" hangingPunct="0"/>
            <a:r>
              <a:rPr lang="fr-FR" altLang="ko-KR" dirty="0" smtClean="0">
                <a:solidFill>
                  <a:srgbClr val="9900CC"/>
                </a:solidFill>
                <a:cs typeface="Arial" charset="0"/>
              </a:rPr>
              <a:t>Loi de déplacement de Wien : </a:t>
            </a:r>
          </a:p>
          <a:p>
            <a:pPr algn="l" eaLnBrk="0" hangingPunct="0">
              <a:spcBef>
                <a:spcPts val="0"/>
              </a:spcBef>
              <a:buFont typeface="Wingdings" pitchFamily="2" charset="2"/>
              <a:buNone/>
            </a:pPr>
            <a:endParaRPr lang="fr-FR" altLang="ko-KR" dirty="0">
              <a:cs typeface="Arial" charset="0"/>
            </a:endParaRPr>
          </a:p>
          <a:p>
            <a:pPr algn="l" eaLnBrk="0" hangingPunct="0">
              <a:spcBef>
                <a:spcPts val="0"/>
              </a:spcBef>
              <a:buFont typeface="Wingdings" pitchFamily="2" charset="2"/>
              <a:buNone/>
            </a:pPr>
            <a:r>
              <a:rPr lang="fr-FR" altLang="ko-KR" dirty="0">
                <a:cs typeface="Arial" charset="0"/>
              </a:rPr>
              <a:t>   </a:t>
            </a:r>
          </a:p>
        </p:txBody>
      </p:sp>
      <p:graphicFrame>
        <p:nvGraphicFramePr>
          <p:cNvPr id="338946" name="Object 2"/>
          <p:cNvGraphicFramePr>
            <a:graphicFrameLocks noChangeAspect="1"/>
          </p:cNvGraphicFramePr>
          <p:nvPr/>
        </p:nvGraphicFramePr>
        <p:xfrm>
          <a:off x="1285852" y="3286124"/>
          <a:ext cx="2286016" cy="428628"/>
        </p:xfrm>
        <a:graphic>
          <a:graphicData uri="http://schemas.openxmlformats.org/presentationml/2006/ole">
            <mc:AlternateContent xmlns:mc="http://schemas.openxmlformats.org/markup-compatibility/2006">
              <mc:Choice xmlns:v="urn:schemas-microsoft-com:vml" Requires="v">
                <p:oleObj spid="_x0000_s338965" name="Équation" r:id="rId3" imgW="1193800" imgH="203200" progId="Equation.3">
                  <p:embed/>
                </p:oleObj>
              </mc:Choice>
              <mc:Fallback>
                <p:oleObj name="Équation" r:id="rId3" imgW="1193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3286124"/>
                        <a:ext cx="2286016"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945" name="Object 1"/>
          <p:cNvGraphicFramePr>
            <a:graphicFrameLocks noChangeAspect="1"/>
          </p:cNvGraphicFramePr>
          <p:nvPr/>
        </p:nvGraphicFramePr>
        <p:xfrm>
          <a:off x="428596" y="3764020"/>
          <a:ext cx="500066" cy="379360"/>
        </p:xfrm>
        <a:graphic>
          <a:graphicData uri="http://schemas.openxmlformats.org/presentationml/2006/ole">
            <mc:AlternateContent xmlns:mc="http://schemas.openxmlformats.org/markup-compatibility/2006">
              <mc:Choice xmlns:v="urn:schemas-microsoft-com:vml" Requires="v">
                <p:oleObj spid="_x0000_s338966" name="Équation" r:id="rId5" imgW="279279" imgH="203112" progId="Equation.3">
                  <p:embed/>
                </p:oleObj>
              </mc:Choice>
              <mc:Fallback>
                <p:oleObj name="Équation" r:id="rId5" imgW="279279" imgH="203112"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3764020"/>
                        <a:ext cx="500066" cy="379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3643306" y="3253087"/>
            <a:ext cx="2412840" cy="461665"/>
          </a:xfrm>
          <a:prstGeom prst="rect">
            <a:avLst/>
          </a:prstGeom>
        </p:spPr>
        <p:txBody>
          <a:bodyPr wrap="none">
            <a:spAutoFit/>
          </a:bodyPr>
          <a:lstStyle/>
          <a:p>
            <a:pPr lvl="0"/>
            <a:r>
              <a:rPr lang="fr-FR" altLang="ko-KR" dirty="0" smtClean="0">
                <a:latin typeface="Arial" pitchFamily="34" charset="0"/>
                <a:ea typeface="Times New Roman" pitchFamily="18" charset="0"/>
                <a:cs typeface="Arial" pitchFamily="34" charset="0"/>
              </a:rPr>
              <a:t>=0,2898.10</a:t>
            </a:r>
            <a:r>
              <a:rPr lang="fr-FR" altLang="ko-KR" baseline="30000" dirty="0" smtClean="0">
                <a:latin typeface="Arial" pitchFamily="34" charset="0"/>
                <a:ea typeface="Times New Roman" pitchFamily="18" charset="0"/>
                <a:cs typeface="Arial" pitchFamily="34" charset="0"/>
              </a:rPr>
              <a:t>-2</a:t>
            </a:r>
            <a:r>
              <a:rPr lang="fr-FR" altLang="ko-KR" dirty="0" smtClean="0">
                <a:latin typeface="Arial" pitchFamily="34" charset="0"/>
                <a:ea typeface="Times New Roman" pitchFamily="18" charset="0"/>
                <a:cs typeface="Arial" pitchFamily="34" charset="0"/>
              </a:rPr>
              <a:t>m.k</a:t>
            </a:r>
          </a:p>
        </p:txBody>
      </p:sp>
      <p:sp>
        <p:nvSpPr>
          <p:cNvPr id="15" name="Rectangle 14"/>
          <p:cNvSpPr/>
          <p:nvPr/>
        </p:nvSpPr>
        <p:spPr>
          <a:xfrm>
            <a:off x="857224" y="3786190"/>
            <a:ext cx="8215338" cy="830997"/>
          </a:xfrm>
          <a:prstGeom prst="rect">
            <a:avLst/>
          </a:prstGeom>
        </p:spPr>
        <p:txBody>
          <a:bodyPr wrap="square">
            <a:spAutoFit/>
          </a:bodyPr>
          <a:lstStyle/>
          <a:p>
            <a:pPr lvl="0" algn="just"/>
            <a:r>
              <a:rPr lang="fr-FR" altLang="ko-KR" dirty="0" smtClean="0">
                <a:cs typeface="Arial" charset="0"/>
              </a:rPr>
              <a:t>étant la longueur d’onde associée au maximum de la courbe de densité d’énergie.</a:t>
            </a:r>
          </a:p>
        </p:txBody>
      </p:sp>
      <p:sp>
        <p:nvSpPr>
          <p:cNvPr id="7" name="Rectangle 6"/>
          <p:cNvSpPr/>
          <p:nvPr/>
        </p:nvSpPr>
        <p:spPr>
          <a:xfrm>
            <a:off x="357158" y="4564101"/>
            <a:ext cx="8572560" cy="1508105"/>
          </a:xfrm>
          <a:prstGeom prst="rect">
            <a:avLst/>
          </a:prstGeom>
        </p:spPr>
        <p:txBody>
          <a:bodyPr wrap="square">
            <a:spAutoFit/>
          </a:bodyPr>
          <a:lstStyle/>
          <a:p>
            <a:pPr lvl="0" algn="just"/>
            <a:r>
              <a:rPr lang="fr-FR" altLang="ko-KR" dirty="0" smtClean="0">
                <a:cs typeface="Arial" charset="0"/>
              </a:rPr>
              <a:t>A température ambiante, ce rayonnement « thermique » est invisible, lorsque T augmente, la couleur du corps peut passer du rouge au jaune voire au blanc (expression </a:t>
            </a:r>
            <a:r>
              <a:rPr lang="fr-FR" altLang="ko-KR" sz="2000" i="1" dirty="0" smtClean="0">
                <a:cs typeface="Arial" charset="0"/>
              </a:rPr>
              <a:t>fer chauffé à blanc</a:t>
            </a:r>
            <a:r>
              <a:rPr lang="fr-FR" altLang="ko-KR" dirty="0" smtClean="0">
                <a:cs typeface="Arial" charset="0"/>
              </a:rPr>
              <a:t>)</a:t>
            </a:r>
          </a:p>
          <a:p>
            <a:pPr lvl="0" algn="just"/>
            <a:r>
              <a:rPr lang="fr-FR" altLang="ko-KR" sz="2000" b="1" dirty="0" smtClean="0">
                <a:solidFill>
                  <a:schemeClr val="accent2">
                    <a:lumMod val="50000"/>
                  </a:schemeClr>
                </a:solidFill>
                <a:cs typeface="Arial" charset="0"/>
              </a:rPr>
              <a:t>Application: caméra à vision nocturne (détection du rayonnement thermique)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7827" y="142852"/>
            <a:ext cx="4693849" cy="1323439"/>
          </a:xfrm>
          <a:prstGeom prst="rect">
            <a:avLst/>
          </a:prstGeom>
        </p:spPr>
        <p:txBody>
          <a:bodyPr wrap="none">
            <a:spAutoFit/>
          </a:bodyPr>
          <a:lstStyle/>
          <a:p>
            <a:r>
              <a:rPr lang="en-US" sz="2800" dirty="0" err="1" smtClean="0">
                <a:solidFill>
                  <a:srgbClr val="002060"/>
                </a:solidFill>
                <a:cs typeface="Times" charset="0"/>
              </a:rPr>
              <a:t>densité</a:t>
            </a:r>
            <a:r>
              <a:rPr lang="en-US" sz="8000" dirty="0" smtClean="0">
                <a:solidFill>
                  <a:srgbClr val="002060"/>
                </a:solidFill>
                <a:cs typeface="Times" charset="0"/>
              </a:rPr>
              <a:t> </a:t>
            </a:r>
            <a:r>
              <a:rPr lang="en-US" sz="2800" dirty="0" err="1" smtClean="0">
                <a:solidFill>
                  <a:srgbClr val="002060"/>
                </a:solidFill>
                <a:cs typeface="Times" charset="0"/>
              </a:rPr>
              <a:t>spectrale</a:t>
            </a:r>
            <a:r>
              <a:rPr lang="en-US" sz="2800" dirty="0" smtClean="0">
                <a:solidFill>
                  <a:srgbClr val="002060"/>
                </a:solidFill>
                <a:cs typeface="Times" charset="0"/>
              </a:rPr>
              <a:t>  de </a:t>
            </a:r>
            <a:r>
              <a:rPr lang="en-US" sz="2800" dirty="0" err="1" smtClean="0">
                <a:solidFill>
                  <a:srgbClr val="002060"/>
                </a:solidFill>
                <a:cs typeface="Times" charset="0"/>
              </a:rPr>
              <a:t>l’énergie</a:t>
            </a:r>
            <a:r>
              <a:rPr lang="en-US" sz="2800" dirty="0" smtClean="0">
                <a:solidFill>
                  <a:srgbClr val="002060"/>
                </a:solidFill>
                <a:cs typeface="Times" charset="0"/>
              </a:rPr>
              <a:t> </a:t>
            </a:r>
            <a:endParaRPr lang="fr-FR" sz="2800" dirty="0">
              <a:solidFill>
                <a:srgbClr val="002060"/>
              </a:solidFill>
            </a:endParaRPr>
          </a:p>
        </p:txBody>
      </p:sp>
      <p:pic>
        <p:nvPicPr>
          <p:cNvPr id="9" name="Picture 4" descr="SpectreCorpsNoir"/>
          <p:cNvPicPr>
            <a:picLocks noGrp="1" noChangeAspect="1" noChangeArrowheads="1"/>
          </p:cNvPicPr>
          <p:nvPr>
            <p:ph sz="quarter" idx="4294967295"/>
          </p:nvPr>
        </p:nvPicPr>
        <p:blipFill>
          <a:blip r:embed="rId2" cstate="print"/>
          <a:srcRect/>
          <a:stretch>
            <a:fillRect/>
          </a:stretch>
        </p:blipFill>
        <p:spPr bwMode="auto">
          <a:xfrm>
            <a:off x="571472" y="1500175"/>
            <a:ext cx="7572428" cy="5000659"/>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p:cNvSpPr>
          <p:nvPr/>
        </p:nvSpPr>
        <p:spPr bwMode="auto">
          <a:xfrm>
            <a:off x="214282" y="2357430"/>
            <a:ext cx="8786842" cy="369332"/>
          </a:xfrm>
          <a:prstGeom prst="rect">
            <a:avLst/>
          </a:prstGeom>
          <a:noFill/>
          <a:ln w="12700" cap="flat">
            <a:noFill/>
            <a:miter lim="800000"/>
            <a:headEnd type="none" w="med" len="med"/>
            <a:tailEnd type="none" w="med" len="med"/>
          </a:ln>
        </p:spPr>
        <p:txBody>
          <a:bodyPr wrap="square" lIns="0" tIns="0" rIns="40639" bIns="0">
            <a:spAutoFit/>
          </a:bodyPr>
          <a:lstStyle/>
          <a:p>
            <a:pPr marL="39688"/>
            <a:r>
              <a:rPr lang="en-US" b="1" dirty="0" err="1" smtClean="0">
                <a:solidFill>
                  <a:srgbClr val="AA267B"/>
                </a:solidFill>
                <a:cs typeface="Times" charset="0"/>
              </a:rPr>
              <a:t>Calcul</a:t>
            </a:r>
            <a:r>
              <a:rPr lang="en-US" b="1" dirty="0" smtClean="0">
                <a:solidFill>
                  <a:srgbClr val="AA267B"/>
                </a:solidFill>
                <a:cs typeface="Times" charset="0"/>
              </a:rPr>
              <a:t> </a:t>
            </a:r>
            <a:r>
              <a:rPr lang="en-US" b="1" dirty="0" err="1" smtClean="0">
                <a:solidFill>
                  <a:srgbClr val="AA267B"/>
                </a:solidFill>
                <a:cs typeface="Times" charset="0"/>
              </a:rPr>
              <a:t>classique</a:t>
            </a:r>
            <a:r>
              <a:rPr lang="en-US" b="1" dirty="0" smtClean="0">
                <a:solidFill>
                  <a:srgbClr val="AA267B"/>
                </a:solidFill>
                <a:cs typeface="Times" charset="0"/>
              </a:rPr>
              <a:t>: </a:t>
            </a:r>
            <a:r>
              <a:rPr lang="en-US" dirty="0">
                <a:cs typeface="Times" charset="0"/>
              </a:rPr>
              <a:t>de la </a:t>
            </a:r>
            <a:r>
              <a:rPr lang="en-US" dirty="0" err="1">
                <a:cs typeface="Times" charset="0"/>
              </a:rPr>
              <a:t>densité</a:t>
            </a:r>
            <a:r>
              <a:rPr lang="en-US" dirty="0">
                <a:cs typeface="Times" charset="0"/>
              </a:rPr>
              <a:t> </a:t>
            </a:r>
            <a:r>
              <a:rPr lang="en-US" dirty="0" err="1">
                <a:cs typeface="Times" charset="0"/>
              </a:rPr>
              <a:t>spectrale</a:t>
            </a:r>
            <a:r>
              <a:rPr lang="en-US" dirty="0">
                <a:cs typeface="Times" charset="0"/>
              </a:rPr>
              <a:t> </a:t>
            </a:r>
            <a:r>
              <a:rPr lang="en-US" dirty="0" err="1">
                <a:cs typeface="Times" charset="0"/>
              </a:rPr>
              <a:t>d’énergie</a:t>
            </a:r>
            <a:r>
              <a:rPr lang="en-US" dirty="0">
                <a:cs typeface="Times" charset="0"/>
              </a:rPr>
              <a:t> d’un corps noir:</a:t>
            </a:r>
          </a:p>
        </p:txBody>
      </p:sp>
      <p:sp>
        <p:nvSpPr>
          <p:cNvPr id="4" name="Rectangle 15"/>
          <p:cNvSpPr>
            <a:spLocks/>
          </p:cNvSpPr>
          <p:nvPr/>
        </p:nvSpPr>
        <p:spPr bwMode="auto">
          <a:xfrm>
            <a:off x="285720" y="3500438"/>
            <a:ext cx="3513846" cy="615553"/>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2000" dirty="0" err="1">
                <a:solidFill>
                  <a:schemeClr val="tx1"/>
                </a:solidFill>
                <a:cs typeface="Times" charset="0"/>
              </a:rPr>
              <a:t>kT</a:t>
            </a:r>
            <a:r>
              <a:rPr lang="en-US" sz="2000" dirty="0">
                <a:solidFill>
                  <a:schemeClr val="tx1"/>
                </a:solidFill>
                <a:cs typeface="Times" charset="0"/>
              </a:rPr>
              <a:t> </a:t>
            </a:r>
            <a:r>
              <a:rPr lang="en-US" sz="2000" dirty="0" smtClean="0">
                <a:solidFill>
                  <a:schemeClr val="tx1"/>
                </a:solidFill>
                <a:cs typeface="Times" charset="0"/>
              </a:rPr>
              <a:t> </a:t>
            </a:r>
            <a:r>
              <a:rPr lang="en-US" sz="2000" dirty="0" err="1" smtClean="0">
                <a:solidFill>
                  <a:schemeClr val="tx1"/>
                </a:solidFill>
                <a:cs typeface="Times" charset="0"/>
              </a:rPr>
              <a:t>représente</a:t>
            </a:r>
            <a:r>
              <a:rPr lang="en-US" sz="2000" dirty="0" smtClean="0">
                <a:solidFill>
                  <a:schemeClr val="tx1"/>
                </a:solidFill>
                <a:cs typeface="Times" charset="0"/>
              </a:rPr>
              <a:t> </a:t>
            </a:r>
            <a:r>
              <a:rPr lang="en-US" sz="2000" dirty="0" err="1">
                <a:solidFill>
                  <a:schemeClr val="tx1"/>
                </a:solidFill>
                <a:cs typeface="Times" charset="0"/>
              </a:rPr>
              <a:t>l’énergie</a:t>
            </a:r>
            <a:r>
              <a:rPr lang="en-US" sz="2000" dirty="0">
                <a:solidFill>
                  <a:schemeClr val="tx1"/>
                </a:solidFill>
                <a:cs typeface="Times" charset="0"/>
              </a:rPr>
              <a:t> </a:t>
            </a:r>
            <a:r>
              <a:rPr lang="en-US" sz="2000" dirty="0" err="1" smtClean="0">
                <a:solidFill>
                  <a:schemeClr val="tx1"/>
                </a:solidFill>
                <a:cs typeface="Times" charset="0"/>
              </a:rPr>
              <a:t>moyenne</a:t>
            </a:r>
            <a:endParaRPr lang="en-US" sz="2000" dirty="0" smtClean="0">
              <a:solidFill>
                <a:schemeClr val="tx1"/>
              </a:solidFill>
              <a:cs typeface="Times" charset="0"/>
            </a:endParaRPr>
          </a:p>
          <a:p>
            <a:pPr marL="39688"/>
            <a:r>
              <a:rPr lang="en-US" sz="2000" dirty="0" smtClean="0">
                <a:solidFill>
                  <a:schemeClr val="tx1"/>
                </a:solidFill>
                <a:cs typeface="Times" charset="0"/>
              </a:rPr>
              <a:t> </a:t>
            </a:r>
            <a:r>
              <a:rPr lang="en-US" sz="2000" dirty="0">
                <a:solidFill>
                  <a:schemeClr val="tx1"/>
                </a:solidFill>
                <a:cs typeface="Times" charset="0"/>
              </a:rPr>
              <a:t>par </a:t>
            </a:r>
            <a:r>
              <a:rPr lang="en-US" sz="2000" dirty="0" err="1">
                <a:solidFill>
                  <a:schemeClr val="tx1"/>
                </a:solidFill>
                <a:cs typeface="Times" charset="0"/>
              </a:rPr>
              <a:t>degré</a:t>
            </a:r>
            <a:r>
              <a:rPr lang="en-US" sz="2000" dirty="0">
                <a:solidFill>
                  <a:schemeClr val="tx1"/>
                </a:solidFill>
                <a:cs typeface="Times" charset="0"/>
              </a:rPr>
              <a:t> de </a:t>
            </a:r>
            <a:r>
              <a:rPr lang="en-US" sz="2000" dirty="0" err="1">
                <a:solidFill>
                  <a:schemeClr val="tx1"/>
                </a:solidFill>
                <a:cs typeface="Times" charset="0"/>
              </a:rPr>
              <a:t>liberté</a:t>
            </a:r>
            <a:r>
              <a:rPr lang="en-US" sz="2000" dirty="0">
                <a:solidFill>
                  <a:schemeClr val="tx1"/>
                </a:solidFill>
                <a:cs typeface="Times" charset="0"/>
              </a:rPr>
              <a:t>.</a:t>
            </a:r>
          </a:p>
        </p:txBody>
      </p:sp>
      <p:pic>
        <p:nvPicPr>
          <p:cNvPr id="5" name="Picture 16"/>
          <p:cNvPicPr>
            <a:picLocks noChangeArrowheads="1"/>
          </p:cNvPicPr>
          <p:nvPr/>
        </p:nvPicPr>
        <p:blipFill>
          <a:blip r:embed="rId3"/>
          <a:srcRect/>
          <a:stretch>
            <a:fillRect/>
          </a:stretch>
        </p:blipFill>
        <p:spPr bwMode="auto">
          <a:xfrm>
            <a:off x="214282" y="5286388"/>
            <a:ext cx="2286016" cy="857256"/>
          </a:xfrm>
          <a:prstGeom prst="rect">
            <a:avLst/>
          </a:prstGeom>
          <a:noFill/>
          <a:ln w="9525" cap="flat">
            <a:noFill/>
            <a:miter lim="800000"/>
            <a:headEnd/>
            <a:tailEnd/>
          </a:ln>
        </p:spPr>
      </p:pic>
      <p:sp>
        <p:nvSpPr>
          <p:cNvPr id="6" name="Rectangle 17"/>
          <p:cNvSpPr>
            <a:spLocks/>
          </p:cNvSpPr>
          <p:nvPr/>
        </p:nvSpPr>
        <p:spPr bwMode="auto">
          <a:xfrm>
            <a:off x="214282" y="6028157"/>
            <a:ext cx="4499308" cy="615553"/>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2000" dirty="0" err="1">
                <a:solidFill>
                  <a:srgbClr val="C00000"/>
                </a:solidFill>
                <a:cs typeface="Times" charset="0"/>
              </a:rPr>
              <a:t>ce</a:t>
            </a:r>
            <a:r>
              <a:rPr lang="en-US" sz="2000" dirty="0">
                <a:solidFill>
                  <a:srgbClr val="C00000"/>
                </a:solidFill>
                <a:cs typeface="Times" charset="0"/>
              </a:rPr>
              <a:t> qui </a:t>
            </a:r>
            <a:r>
              <a:rPr lang="en-US" sz="2000" dirty="0" err="1">
                <a:solidFill>
                  <a:srgbClr val="C00000"/>
                </a:solidFill>
                <a:cs typeface="Times" charset="0"/>
              </a:rPr>
              <a:t>est</a:t>
            </a:r>
            <a:r>
              <a:rPr lang="en-US" sz="2000" dirty="0">
                <a:solidFill>
                  <a:srgbClr val="C00000"/>
                </a:solidFill>
                <a:cs typeface="Times" charset="0"/>
              </a:rPr>
              <a:t> impossible</a:t>
            </a:r>
            <a:r>
              <a:rPr lang="en-US" sz="2000" dirty="0">
                <a:solidFill>
                  <a:schemeClr val="tx1"/>
                </a:solidFill>
                <a:cs typeface="Times" charset="0"/>
              </a:rPr>
              <a:t>: </a:t>
            </a:r>
            <a:r>
              <a:rPr lang="en-US" sz="2000" dirty="0" err="1">
                <a:solidFill>
                  <a:srgbClr val="002060"/>
                </a:solidFill>
                <a:cs typeface="Times" charset="0"/>
              </a:rPr>
              <a:t>hypothèse</a:t>
            </a:r>
            <a:r>
              <a:rPr lang="en-US" sz="2000" dirty="0">
                <a:solidFill>
                  <a:srgbClr val="002060"/>
                </a:solidFill>
                <a:cs typeface="Times" charset="0"/>
              </a:rPr>
              <a:t> </a:t>
            </a:r>
            <a:r>
              <a:rPr lang="en-US" sz="2000" dirty="0" err="1" smtClean="0">
                <a:solidFill>
                  <a:srgbClr val="002060"/>
                </a:solidFill>
                <a:cs typeface="Times" charset="0"/>
              </a:rPr>
              <a:t>implicite</a:t>
            </a:r>
            <a:r>
              <a:rPr lang="en-US" sz="2000" dirty="0" smtClean="0">
                <a:solidFill>
                  <a:srgbClr val="002060"/>
                </a:solidFill>
                <a:cs typeface="Times" charset="0"/>
              </a:rPr>
              <a:t> :</a:t>
            </a:r>
          </a:p>
          <a:p>
            <a:pPr marL="39688"/>
            <a:r>
              <a:rPr lang="en-US" sz="2000" dirty="0" smtClean="0">
                <a:solidFill>
                  <a:srgbClr val="002060"/>
                </a:solidFill>
                <a:cs typeface="Times" charset="0"/>
              </a:rPr>
              <a:t> </a:t>
            </a:r>
            <a:r>
              <a:rPr lang="en-US" sz="2000" dirty="0">
                <a:solidFill>
                  <a:srgbClr val="002060"/>
                </a:solidFill>
                <a:cs typeface="Times" charset="0"/>
              </a:rPr>
              <a:t>la distribution </a:t>
            </a:r>
            <a:r>
              <a:rPr lang="en-US" sz="2000" dirty="0" err="1" smtClean="0">
                <a:solidFill>
                  <a:srgbClr val="002060"/>
                </a:solidFill>
                <a:cs typeface="Times" charset="0"/>
              </a:rPr>
              <a:t>d’énergie</a:t>
            </a:r>
            <a:r>
              <a:rPr lang="en-US" sz="2000" dirty="0" smtClean="0">
                <a:solidFill>
                  <a:srgbClr val="002060"/>
                </a:solidFill>
                <a:cs typeface="Times" charset="0"/>
              </a:rPr>
              <a:t> </a:t>
            </a:r>
            <a:r>
              <a:rPr lang="en-US" sz="2000" dirty="0" err="1" smtClean="0">
                <a:solidFill>
                  <a:srgbClr val="002060"/>
                </a:solidFill>
                <a:cs typeface="Times" charset="0"/>
              </a:rPr>
              <a:t>est</a:t>
            </a:r>
            <a:r>
              <a:rPr lang="en-US" sz="2000" dirty="0" smtClean="0">
                <a:solidFill>
                  <a:srgbClr val="002060"/>
                </a:solidFill>
                <a:cs typeface="Times" charset="0"/>
              </a:rPr>
              <a:t> </a:t>
            </a:r>
            <a:r>
              <a:rPr lang="en-US" sz="2000" dirty="0">
                <a:solidFill>
                  <a:srgbClr val="002060"/>
                </a:solidFill>
                <a:cs typeface="Times" charset="0"/>
              </a:rPr>
              <a:t>continue</a:t>
            </a:r>
          </a:p>
        </p:txBody>
      </p:sp>
      <p:pic>
        <p:nvPicPr>
          <p:cNvPr id="8" name="Picture 14"/>
          <p:cNvPicPr>
            <a:picLocks noChangeArrowheads="1"/>
          </p:cNvPicPr>
          <p:nvPr/>
        </p:nvPicPr>
        <p:blipFill>
          <a:blip r:embed="rId4"/>
          <a:srcRect/>
          <a:stretch>
            <a:fillRect/>
          </a:stretch>
        </p:blipFill>
        <p:spPr bwMode="auto">
          <a:xfrm>
            <a:off x="642910" y="2786058"/>
            <a:ext cx="1785950" cy="785818"/>
          </a:xfrm>
          <a:prstGeom prst="rect">
            <a:avLst/>
          </a:prstGeom>
          <a:noFill/>
          <a:ln w="9525" cap="flat">
            <a:noFill/>
            <a:miter lim="800000"/>
            <a:headEnd/>
            <a:tailEnd/>
          </a:ln>
        </p:spPr>
      </p:pic>
      <p:sp>
        <p:nvSpPr>
          <p:cNvPr id="9" name="Rectangle 8"/>
          <p:cNvSpPr/>
          <p:nvPr/>
        </p:nvSpPr>
        <p:spPr>
          <a:xfrm>
            <a:off x="214282" y="205253"/>
            <a:ext cx="8858280" cy="1723549"/>
          </a:xfrm>
          <a:prstGeom prst="rect">
            <a:avLst/>
          </a:prstGeom>
        </p:spPr>
        <p:txBody>
          <a:bodyPr wrap="square">
            <a:spAutoFit/>
          </a:bodyPr>
          <a:lstStyle/>
          <a:p>
            <a:pPr algn="just"/>
            <a:r>
              <a:rPr lang="en-US" b="1" dirty="0" err="1" smtClean="0">
                <a:solidFill>
                  <a:srgbClr val="AE1D73"/>
                </a:solidFill>
                <a:cs typeface="Times" charset="0"/>
              </a:rPr>
              <a:t>Loi</a:t>
            </a:r>
            <a:r>
              <a:rPr lang="en-US" b="1" dirty="0" smtClean="0">
                <a:solidFill>
                  <a:srgbClr val="AE1D73"/>
                </a:solidFill>
                <a:cs typeface="Times" charset="0"/>
              </a:rPr>
              <a:t> de</a:t>
            </a:r>
            <a:r>
              <a:rPr lang="en-US" b="1" dirty="0" smtClean="0">
                <a:cs typeface="Times" charset="0"/>
              </a:rPr>
              <a:t> </a:t>
            </a:r>
            <a:r>
              <a:rPr lang="en-US" b="1" dirty="0" smtClean="0">
                <a:solidFill>
                  <a:srgbClr val="AA267B"/>
                </a:solidFill>
                <a:cs typeface="Times" charset="0"/>
              </a:rPr>
              <a:t>Kirchhoff</a:t>
            </a:r>
            <a:r>
              <a:rPr lang="en-US" sz="2000" dirty="0" smtClean="0">
                <a:cs typeface="Times" charset="0"/>
              </a:rPr>
              <a:t> : la </a:t>
            </a:r>
            <a:r>
              <a:rPr lang="en-US" sz="2000" dirty="0" err="1" smtClean="0">
                <a:cs typeface="Times" charset="0"/>
              </a:rPr>
              <a:t>densité</a:t>
            </a:r>
            <a:r>
              <a:rPr lang="en-US" sz="6600" dirty="0" smtClean="0">
                <a:cs typeface="Times" charset="0"/>
              </a:rPr>
              <a:t> </a:t>
            </a:r>
            <a:r>
              <a:rPr lang="en-US" sz="2000" dirty="0" err="1" smtClean="0">
                <a:cs typeface="Times" charset="0"/>
              </a:rPr>
              <a:t>spectrale</a:t>
            </a:r>
            <a:r>
              <a:rPr lang="en-US" sz="2000" dirty="0" smtClean="0">
                <a:cs typeface="Times" charset="0"/>
              </a:rPr>
              <a:t>  de </a:t>
            </a:r>
            <a:r>
              <a:rPr lang="en-US" sz="2000" dirty="0" err="1" smtClean="0">
                <a:cs typeface="Times" charset="0"/>
              </a:rPr>
              <a:t>l’énergie</a:t>
            </a:r>
            <a:r>
              <a:rPr lang="en-US" sz="2000" dirty="0" smtClean="0">
                <a:cs typeface="Times" charset="0"/>
              </a:rPr>
              <a:t> d’un corps noir  </a:t>
            </a:r>
            <a:r>
              <a:rPr lang="en-US" sz="2000" dirty="0" err="1" smtClean="0">
                <a:cs typeface="Times" charset="0"/>
              </a:rPr>
              <a:t>est</a:t>
            </a:r>
            <a:r>
              <a:rPr lang="en-US" sz="2000" dirty="0" smtClean="0">
                <a:cs typeface="Times" charset="0"/>
              </a:rPr>
              <a:t> </a:t>
            </a:r>
            <a:r>
              <a:rPr lang="en-US" sz="2000" dirty="0" err="1" smtClean="0">
                <a:cs typeface="Times" charset="0"/>
              </a:rPr>
              <a:t>une</a:t>
            </a:r>
            <a:r>
              <a:rPr lang="en-US" sz="2000" dirty="0" smtClean="0">
                <a:cs typeface="Times" charset="0"/>
              </a:rPr>
              <a:t> </a:t>
            </a:r>
            <a:r>
              <a:rPr lang="en-US" sz="2000" dirty="0" err="1" smtClean="0">
                <a:cs typeface="Times" charset="0"/>
              </a:rPr>
              <a:t>fonction</a:t>
            </a:r>
            <a:r>
              <a:rPr lang="en-US" sz="2000" dirty="0" smtClean="0">
                <a:cs typeface="Times" charset="0"/>
              </a:rPr>
              <a:t> </a:t>
            </a:r>
            <a:r>
              <a:rPr lang="en-US" sz="2000" dirty="0" err="1" smtClean="0">
                <a:cs typeface="Times" charset="0"/>
              </a:rPr>
              <a:t>universelle</a:t>
            </a:r>
            <a:r>
              <a:rPr lang="en-US" sz="2000" dirty="0" smtClean="0">
                <a:cs typeface="Times" charset="0"/>
              </a:rPr>
              <a:t>; </a:t>
            </a:r>
            <a:r>
              <a:rPr lang="en-US" sz="2000" u="sng" dirty="0" err="1" smtClean="0">
                <a:solidFill>
                  <a:schemeClr val="accent2"/>
                </a:solidFill>
                <a:cs typeface="Times" charset="0"/>
              </a:rPr>
              <a:t>elle</a:t>
            </a:r>
            <a:r>
              <a:rPr lang="en-US" sz="2000" u="sng" dirty="0" smtClean="0">
                <a:solidFill>
                  <a:schemeClr val="accent2"/>
                </a:solidFill>
                <a:cs typeface="Times" charset="0"/>
              </a:rPr>
              <a:t> ne </a:t>
            </a:r>
            <a:r>
              <a:rPr lang="en-US" sz="2000" u="sng" dirty="0" err="1" smtClean="0">
                <a:solidFill>
                  <a:schemeClr val="accent2"/>
                </a:solidFill>
                <a:cs typeface="Times" charset="0"/>
              </a:rPr>
              <a:t>dépend</a:t>
            </a:r>
            <a:r>
              <a:rPr lang="en-US" sz="2000" u="sng" dirty="0" smtClean="0">
                <a:solidFill>
                  <a:schemeClr val="accent2"/>
                </a:solidFill>
                <a:cs typeface="Times" charset="0"/>
              </a:rPr>
              <a:t> </a:t>
            </a:r>
            <a:r>
              <a:rPr lang="en-US" sz="2000" u="sng" dirty="0" err="1" smtClean="0">
                <a:solidFill>
                  <a:schemeClr val="accent2"/>
                </a:solidFill>
                <a:cs typeface="Times" charset="0"/>
              </a:rPr>
              <a:t>ni</a:t>
            </a:r>
            <a:r>
              <a:rPr lang="en-US" sz="2000" u="sng" dirty="0" smtClean="0">
                <a:solidFill>
                  <a:schemeClr val="accent2"/>
                </a:solidFill>
                <a:cs typeface="Times" charset="0"/>
              </a:rPr>
              <a:t> de la </a:t>
            </a:r>
            <a:r>
              <a:rPr lang="en-US" sz="2000" u="sng" dirty="0" err="1" smtClean="0">
                <a:solidFill>
                  <a:schemeClr val="accent2"/>
                </a:solidFill>
                <a:cs typeface="Times" charset="0"/>
              </a:rPr>
              <a:t>géométrie</a:t>
            </a:r>
            <a:r>
              <a:rPr lang="en-US" sz="2000" u="sng" dirty="0" smtClean="0">
                <a:solidFill>
                  <a:schemeClr val="accent2"/>
                </a:solidFill>
                <a:cs typeface="Times" charset="0"/>
              </a:rPr>
              <a:t> du corps noir </a:t>
            </a:r>
            <a:r>
              <a:rPr lang="en-US" sz="2000" u="sng" dirty="0" err="1" smtClean="0">
                <a:solidFill>
                  <a:schemeClr val="accent2"/>
                </a:solidFill>
                <a:cs typeface="Times" charset="0"/>
              </a:rPr>
              <a:t>ni</a:t>
            </a:r>
            <a:r>
              <a:rPr lang="en-US" sz="2000" u="sng" dirty="0" smtClean="0">
                <a:solidFill>
                  <a:schemeClr val="accent2"/>
                </a:solidFill>
                <a:cs typeface="Times" charset="0"/>
              </a:rPr>
              <a:t> du </a:t>
            </a:r>
            <a:r>
              <a:rPr lang="en-US" sz="2000" u="sng" dirty="0" err="1" smtClean="0">
                <a:solidFill>
                  <a:schemeClr val="accent2"/>
                </a:solidFill>
                <a:cs typeface="Times" charset="0"/>
              </a:rPr>
              <a:t>matériau</a:t>
            </a:r>
            <a:r>
              <a:rPr lang="en-US" sz="2000" u="sng" dirty="0" smtClean="0">
                <a:solidFill>
                  <a:schemeClr val="accent2"/>
                </a:solidFill>
                <a:cs typeface="Times" charset="0"/>
              </a:rPr>
              <a:t> </a:t>
            </a:r>
            <a:r>
              <a:rPr lang="en-US" sz="2000" u="sng" dirty="0" err="1" smtClean="0">
                <a:solidFill>
                  <a:schemeClr val="accent2"/>
                </a:solidFill>
                <a:cs typeface="Times" charset="0"/>
              </a:rPr>
              <a:t>constituant</a:t>
            </a:r>
            <a:r>
              <a:rPr lang="en-US" sz="2000" u="sng" dirty="0" smtClean="0">
                <a:solidFill>
                  <a:schemeClr val="accent2"/>
                </a:solidFill>
                <a:cs typeface="Times" charset="0"/>
              </a:rPr>
              <a:t> le corps noir.  Elle ne </a:t>
            </a:r>
            <a:r>
              <a:rPr lang="en-US" sz="2000" u="sng" dirty="0" err="1" smtClean="0">
                <a:solidFill>
                  <a:schemeClr val="accent2"/>
                </a:solidFill>
                <a:cs typeface="Times" charset="0"/>
              </a:rPr>
              <a:t>dépend</a:t>
            </a:r>
            <a:r>
              <a:rPr lang="en-US" sz="2000" u="sng" dirty="0" smtClean="0">
                <a:solidFill>
                  <a:schemeClr val="accent2"/>
                </a:solidFill>
                <a:cs typeface="Times" charset="0"/>
              </a:rPr>
              <a:t> </a:t>
            </a:r>
            <a:r>
              <a:rPr lang="en-US" sz="2000" u="sng" dirty="0" err="1" smtClean="0">
                <a:solidFill>
                  <a:schemeClr val="accent2"/>
                </a:solidFill>
                <a:cs typeface="Times" charset="0"/>
              </a:rPr>
              <a:t>que</a:t>
            </a:r>
            <a:r>
              <a:rPr lang="en-US" sz="2000" u="sng" dirty="0" smtClean="0">
                <a:solidFill>
                  <a:schemeClr val="accent2"/>
                </a:solidFill>
                <a:cs typeface="Times" charset="0"/>
              </a:rPr>
              <a:t> d’un </a:t>
            </a:r>
            <a:r>
              <a:rPr lang="en-US" sz="2000" u="sng" dirty="0" err="1" smtClean="0">
                <a:solidFill>
                  <a:schemeClr val="accent2"/>
                </a:solidFill>
                <a:cs typeface="Times" charset="0"/>
              </a:rPr>
              <a:t>seul</a:t>
            </a:r>
            <a:r>
              <a:rPr lang="en-US" sz="2000" u="sng" dirty="0" smtClean="0">
                <a:solidFill>
                  <a:schemeClr val="accent2"/>
                </a:solidFill>
                <a:cs typeface="Times" charset="0"/>
              </a:rPr>
              <a:t> </a:t>
            </a:r>
            <a:r>
              <a:rPr lang="en-US" sz="2000" u="sng" dirty="0" err="1" smtClean="0">
                <a:solidFill>
                  <a:schemeClr val="accent2"/>
                </a:solidFill>
                <a:cs typeface="Times" charset="0"/>
              </a:rPr>
              <a:t>paramètre</a:t>
            </a:r>
            <a:r>
              <a:rPr lang="en-US" sz="2000" u="sng" dirty="0" smtClean="0">
                <a:solidFill>
                  <a:schemeClr val="accent2"/>
                </a:solidFill>
                <a:cs typeface="Times" charset="0"/>
              </a:rPr>
              <a:t>, la </a:t>
            </a:r>
            <a:r>
              <a:rPr lang="en-US" sz="2000" u="sng" dirty="0" err="1" smtClean="0">
                <a:solidFill>
                  <a:schemeClr val="accent2"/>
                </a:solidFill>
                <a:cs typeface="Times" charset="0"/>
              </a:rPr>
              <a:t>température</a:t>
            </a:r>
            <a:endParaRPr lang="en-US" u="sng" dirty="0">
              <a:solidFill>
                <a:schemeClr val="accent2"/>
              </a:solidFill>
              <a:cs typeface="Times" charset="0"/>
            </a:endParaRPr>
          </a:p>
        </p:txBody>
      </p:sp>
      <p:grpSp>
        <p:nvGrpSpPr>
          <p:cNvPr id="19" name="Group 26"/>
          <p:cNvGrpSpPr>
            <a:grpSpLocks/>
          </p:cNvGrpSpPr>
          <p:nvPr/>
        </p:nvGrpSpPr>
        <p:grpSpPr bwMode="auto">
          <a:xfrm>
            <a:off x="4857752" y="3214686"/>
            <a:ext cx="2897179" cy="2795599"/>
            <a:chOff x="121" y="1452"/>
            <a:chExt cx="1943" cy="2783"/>
          </a:xfrm>
        </p:grpSpPr>
        <p:pic>
          <p:nvPicPr>
            <p:cNvPr id="20" name="Picture 7" descr="Fig 27-02"/>
            <p:cNvPicPr>
              <a:picLocks noChangeAspect="1" noChangeArrowheads="1"/>
            </p:cNvPicPr>
            <p:nvPr/>
          </p:nvPicPr>
          <p:blipFill>
            <a:blip r:embed="rId5"/>
            <a:srcRect b="3137"/>
            <a:stretch>
              <a:fillRect/>
            </a:stretch>
          </p:blipFill>
          <p:spPr bwMode="auto">
            <a:xfrm>
              <a:off x="121" y="1797"/>
              <a:ext cx="1943" cy="2438"/>
            </a:xfrm>
            <a:prstGeom prst="rect">
              <a:avLst/>
            </a:prstGeom>
            <a:noFill/>
            <a:ln w="9525">
              <a:noFill/>
              <a:miter lim="800000"/>
              <a:headEnd/>
              <a:tailEnd/>
            </a:ln>
            <a:effectLst/>
          </p:spPr>
        </p:pic>
        <p:sp>
          <p:nvSpPr>
            <p:cNvPr id="21" name="Freeform 16"/>
            <p:cNvSpPr>
              <a:spLocks/>
            </p:cNvSpPr>
            <p:nvPr/>
          </p:nvSpPr>
          <p:spPr bwMode="auto">
            <a:xfrm>
              <a:off x="780" y="1452"/>
              <a:ext cx="1168" cy="2324"/>
            </a:xfrm>
            <a:custGeom>
              <a:avLst/>
              <a:gdLst/>
              <a:ahLst/>
              <a:cxnLst>
                <a:cxn ang="0">
                  <a:pos x="0" y="0"/>
                </a:cxn>
                <a:cxn ang="0">
                  <a:pos x="384" y="1920"/>
                </a:cxn>
                <a:cxn ang="0">
                  <a:pos x="1168" y="2324"/>
                </a:cxn>
              </a:cxnLst>
              <a:rect l="0" t="0" r="r" b="b"/>
              <a:pathLst>
                <a:path w="1168" h="2324">
                  <a:moveTo>
                    <a:pt x="0" y="0"/>
                  </a:moveTo>
                  <a:cubicBezTo>
                    <a:pt x="64" y="320"/>
                    <a:pt x="189" y="1533"/>
                    <a:pt x="384" y="1920"/>
                  </a:cubicBezTo>
                  <a:cubicBezTo>
                    <a:pt x="579" y="2307"/>
                    <a:pt x="1005" y="2240"/>
                    <a:pt x="1168" y="2324"/>
                  </a:cubicBezTo>
                </a:path>
              </a:pathLst>
            </a:custGeom>
            <a:noFill/>
            <a:ln w="38100" cap="rnd" cmpd="sng">
              <a:solidFill>
                <a:schemeClr val="accent2"/>
              </a:solidFill>
              <a:prstDash val="sysDot"/>
              <a:round/>
              <a:headEnd type="none" w="med" len="med"/>
              <a:tailEnd type="none" w="med" len="med"/>
            </a:ln>
            <a:effectLst/>
          </p:spPr>
          <p:txBody>
            <a:bodyPr/>
            <a:lstStyle/>
            <a:p>
              <a:endParaRPr lang="fr-FR"/>
            </a:p>
          </p:txBody>
        </p:sp>
      </p:grpSp>
      <p:sp>
        <p:nvSpPr>
          <p:cNvPr id="22" name="Text Box 15"/>
          <p:cNvSpPr txBox="1">
            <a:spLocks noChangeArrowheads="1"/>
          </p:cNvSpPr>
          <p:nvPr/>
        </p:nvSpPr>
        <p:spPr bwMode="auto">
          <a:xfrm>
            <a:off x="6858048" y="3214686"/>
            <a:ext cx="2357422" cy="721072"/>
          </a:xfrm>
          <a:prstGeom prst="rect">
            <a:avLst/>
          </a:prstGeom>
          <a:noFill/>
          <a:ln w="9525">
            <a:noFill/>
            <a:miter lim="800000"/>
            <a:headEnd/>
            <a:tailEnd/>
          </a:ln>
          <a:effectLst/>
        </p:spPr>
        <p:txBody>
          <a:bodyPr wrap="square" lIns="104498" tIns="52249" rIns="104498" bIns="52249">
            <a:spAutoFit/>
          </a:bodyPr>
          <a:lstStyle/>
          <a:p>
            <a:pPr algn="l" eaLnBrk="0" hangingPunct="0">
              <a:spcBef>
                <a:spcPct val="50000"/>
              </a:spcBef>
            </a:pPr>
            <a:r>
              <a:rPr lang="fr-FR" sz="2000" dirty="0">
                <a:cs typeface="Arial" charset="0"/>
              </a:rPr>
              <a:t>Modèle </a:t>
            </a:r>
            <a:r>
              <a:rPr lang="fr-FR" sz="1800" dirty="0">
                <a:cs typeface="Arial" charset="0"/>
              </a:rPr>
              <a:t>classique</a:t>
            </a:r>
            <a:r>
              <a:rPr lang="fr-FR" sz="2000" dirty="0">
                <a:cs typeface="Arial" charset="0"/>
              </a:rPr>
              <a:t> (Rayleigh – Jeans)</a:t>
            </a:r>
          </a:p>
        </p:txBody>
      </p:sp>
      <p:sp>
        <p:nvSpPr>
          <p:cNvPr id="23" name="Freeform 20"/>
          <p:cNvSpPr>
            <a:spLocks/>
          </p:cNvSpPr>
          <p:nvPr/>
        </p:nvSpPr>
        <p:spPr bwMode="auto">
          <a:xfrm flipV="1">
            <a:off x="6143636" y="3857628"/>
            <a:ext cx="2416167" cy="571504"/>
          </a:xfrm>
          <a:custGeom>
            <a:avLst/>
            <a:gdLst/>
            <a:ahLst/>
            <a:cxnLst>
              <a:cxn ang="0">
                <a:pos x="2242" y="867"/>
              </a:cxn>
              <a:cxn ang="0">
                <a:pos x="1099" y="866"/>
              </a:cxn>
              <a:cxn ang="0">
                <a:pos x="0" y="0"/>
              </a:cxn>
            </a:cxnLst>
            <a:rect l="0" t="0" r="r" b="b"/>
            <a:pathLst>
              <a:path w="2242" h="867">
                <a:moveTo>
                  <a:pt x="2242" y="867"/>
                </a:moveTo>
                <a:lnTo>
                  <a:pt x="1099" y="866"/>
                </a:lnTo>
                <a:lnTo>
                  <a:pt x="0" y="0"/>
                </a:lnTo>
              </a:path>
            </a:pathLst>
          </a:custGeom>
          <a:noFill/>
          <a:ln w="9525">
            <a:solidFill>
              <a:schemeClr val="tx1"/>
            </a:solidFill>
            <a:round/>
            <a:headEnd/>
            <a:tailEnd type="triangle" w="med" len="med"/>
          </a:ln>
          <a:effectLst/>
        </p:spPr>
        <p:txBody>
          <a:bodyPr/>
          <a:lstStyle/>
          <a:p>
            <a:endParaRPr lang="fr-FR"/>
          </a:p>
        </p:txBody>
      </p:sp>
      <p:sp>
        <p:nvSpPr>
          <p:cNvPr id="24" name="Rectangle 23"/>
          <p:cNvSpPr/>
          <p:nvPr/>
        </p:nvSpPr>
        <p:spPr>
          <a:xfrm>
            <a:off x="4714908" y="6143644"/>
            <a:ext cx="4572000" cy="707886"/>
          </a:xfrm>
          <a:prstGeom prst="rect">
            <a:avLst/>
          </a:prstGeom>
        </p:spPr>
        <p:txBody>
          <a:bodyPr>
            <a:spAutoFit/>
          </a:bodyPr>
          <a:lstStyle/>
          <a:p>
            <a:r>
              <a:rPr lang="fr-FR" sz="2000" b="1" dirty="0" smtClean="0"/>
              <a:t>profond désaccord avec l’expérience !</a:t>
            </a:r>
          </a:p>
          <a:p>
            <a:pPr algn="ctr"/>
            <a:r>
              <a:rPr lang="fr-FR" sz="2000" b="1" u="sng" dirty="0" smtClean="0">
                <a:solidFill>
                  <a:srgbClr val="C00000"/>
                </a:solidFill>
              </a:rPr>
              <a:t>Catastrophe de l’ultraviolet</a:t>
            </a:r>
            <a:endParaRPr lang="fr-FR" sz="2000" b="1" u="sng" dirty="0">
              <a:solidFill>
                <a:srgbClr val="C00000"/>
              </a:solidFill>
            </a:endParaRPr>
          </a:p>
        </p:txBody>
      </p:sp>
      <p:sp>
        <p:nvSpPr>
          <p:cNvPr id="14" name="Rectangle 13"/>
          <p:cNvSpPr/>
          <p:nvPr/>
        </p:nvSpPr>
        <p:spPr>
          <a:xfrm>
            <a:off x="2786050" y="214290"/>
            <a:ext cx="2379177" cy="523220"/>
          </a:xfrm>
          <a:prstGeom prst="rect">
            <a:avLst/>
          </a:prstGeom>
        </p:spPr>
        <p:txBody>
          <a:bodyPr wrap="none">
            <a:spAutoFit/>
          </a:bodyPr>
          <a:lstStyle/>
          <a:p>
            <a:r>
              <a:rPr lang="fr-FR" sz="2800" b="1" dirty="0" smtClean="0">
                <a:solidFill>
                  <a:srgbClr val="9900CC"/>
                </a:solidFill>
                <a:cs typeface="Arial" charset="0"/>
              </a:rPr>
              <a:t>Interprétation</a:t>
            </a:r>
            <a:endParaRPr lang="fr-FR" sz="2800" dirty="0"/>
          </a:p>
        </p:txBody>
      </p:sp>
      <p:sp>
        <p:nvSpPr>
          <p:cNvPr id="336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36897" name="Object 1"/>
          <p:cNvGraphicFramePr>
            <a:graphicFrameLocks noChangeAspect="1"/>
          </p:cNvGraphicFramePr>
          <p:nvPr/>
        </p:nvGraphicFramePr>
        <p:xfrm>
          <a:off x="785786" y="4143380"/>
          <a:ext cx="2928958" cy="1143008"/>
        </p:xfrm>
        <a:graphic>
          <a:graphicData uri="http://schemas.openxmlformats.org/presentationml/2006/ole">
            <mc:AlternateContent xmlns:mc="http://schemas.openxmlformats.org/markup-compatibility/2006">
              <mc:Choice xmlns:v="urn:schemas-microsoft-com:vml" Requires="v">
                <p:oleObj spid="_x0000_s336907" name="Équation" r:id="rId6" imgW="1574800" imgH="749300" progId="Equation.3">
                  <p:embed/>
                </p:oleObj>
              </mc:Choice>
              <mc:Fallback>
                <p:oleObj name="Équation" r:id="rId6" imgW="1574800" imgH="74930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86" y="4143380"/>
                        <a:ext cx="2928958"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643998" cy="6278642"/>
          </a:xfrm>
          <a:prstGeom prst="rect">
            <a:avLst/>
          </a:prstGeom>
        </p:spPr>
        <p:txBody>
          <a:bodyPr wrap="square">
            <a:spAutoFit/>
          </a:bodyPr>
          <a:lstStyle/>
          <a:p>
            <a:pPr marL="39688"/>
            <a:r>
              <a:rPr lang="en-US" b="1" dirty="0" err="1" smtClean="0">
                <a:solidFill>
                  <a:srgbClr val="B82376"/>
                </a:solidFill>
                <a:cs typeface="Times" charset="0"/>
              </a:rPr>
              <a:t>Hypothèse</a:t>
            </a:r>
            <a:r>
              <a:rPr lang="en-US" b="1" dirty="0" smtClean="0">
                <a:solidFill>
                  <a:srgbClr val="B82376"/>
                </a:solidFill>
                <a:cs typeface="Times" charset="0"/>
              </a:rPr>
              <a:t> </a:t>
            </a:r>
            <a:r>
              <a:rPr lang="en-US" b="1" dirty="0" err="1" smtClean="0">
                <a:solidFill>
                  <a:srgbClr val="B82376"/>
                </a:solidFill>
                <a:cs typeface="Times" charset="0"/>
              </a:rPr>
              <a:t>novatrice</a:t>
            </a:r>
            <a:r>
              <a:rPr lang="en-US" b="1" dirty="0" smtClean="0">
                <a:solidFill>
                  <a:srgbClr val="B82376"/>
                </a:solidFill>
                <a:cs typeface="Times" charset="0"/>
              </a:rPr>
              <a:t> de Max Planck en 1900:</a:t>
            </a:r>
          </a:p>
          <a:p>
            <a:pPr marL="39688" algn="just"/>
            <a:r>
              <a:rPr lang="en-US" dirty="0" smtClean="0">
                <a:cs typeface="Times" charset="0"/>
              </a:rPr>
              <a:t> </a:t>
            </a:r>
            <a:r>
              <a:rPr lang="en-US" sz="2200" dirty="0" smtClean="0">
                <a:cs typeface="Times" charset="0"/>
              </a:rPr>
              <a:t>Les </a:t>
            </a:r>
            <a:r>
              <a:rPr lang="en-US" sz="2200" dirty="0" err="1" smtClean="0">
                <a:cs typeface="Times" charset="0"/>
              </a:rPr>
              <a:t>échanges</a:t>
            </a:r>
            <a:r>
              <a:rPr lang="en-US" sz="2200" dirty="0" smtClean="0">
                <a:cs typeface="Times" charset="0"/>
              </a:rPr>
              <a:t> </a:t>
            </a:r>
            <a:r>
              <a:rPr lang="en-US" sz="2200" dirty="0" err="1" smtClean="0">
                <a:cs typeface="Times" charset="0"/>
              </a:rPr>
              <a:t>d’énergie</a:t>
            </a:r>
            <a:r>
              <a:rPr lang="en-US" sz="2200" dirty="0" smtClean="0">
                <a:cs typeface="Times" charset="0"/>
              </a:rPr>
              <a:t> entre le </a:t>
            </a:r>
            <a:r>
              <a:rPr lang="en-US" sz="2200" dirty="0" err="1" smtClean="0">
                <a:cs typeface="Times" charset="0"/>
              </a:rPr>
              <a:t>rayonnement</a:t>
            </a:r>
            <a:r>
              <a:rPr lang="en-US" sz="2200" dirty="0" smtClean="0">
                <a:cs typeface="Times" charset="0"/>
              </a:rPr>
              <a:t> et la </a:t>
            </a:r>
            <a:r>
              <a:rPr lang="en-US" sz="2200" dirty="0" err="1" smtClean="0">
                <a:cs typeface="Times" charset="0"/>
              </a:rPr>
              <a:t>paroi</a:t>
            </a:r>
            <a:r>
              <a:rPr lang="en-US" sz="2200" dirty="0" smtClean="0">
                <a:cs typeface="Times" charset="0"/>
              </a:rPr>
              <a:t> ne </a:t>
            </a:r>
            <a:r>
              <a:rPr lang="en-US" sz="2200" dirty="0" err="1" smtClean="0">
                <a:cs typeface="Times" charset="0"/>
              </a:rPr>
              <a:t>peuvent</a:t>
            </a:r>
            <a:r>
              <a:rPr lang="en-US" sz="2200" dirty="0" smtClean="0">
                <a:cs typeface="Times" charset="0"/>
              </a:rPr>
              <a:t> se </a:t>
            </a:r>
            <a:r>
              <a:rPr lang="en-US" sz="2200" dirty="0" err="1" smtClean="0">
                <a:cs typeface="Times" charset="0"/>
              </a:rPr>
              <a:t>réaliser</a:t>
            </a:r>
            <a:r>
              <a:rPr lang="en-US" sz="2200" dirty="0" smtClean="0">
                <a:cs typeface="Times" charset="0"/>
              </a:rPr>
              <a:t> </a:t>
            </a:r>
            <a:r>
              <a:rPr lang="en-US" sz="2200" dirty="0" err="1" smtClean="0">
                <a:cs typeface="Times" charset="0"/>
              </a:rPr>
              <a:t>que</a:t>
            </a:r>
            <a:r>
              <a:rPr lang="en-US" sz="2200" dirty="0" smtClean="0">
                <a:cs typeface="Times" charset="0"/>
              </a:rPr>
              <a:t> de </a:t>
            </a:r>
            <a:r>
              <a:rPr lang="en-US" sz="2200" dirty="0" err="1" smtClean="0">
                <a:cs typeface="Times" charset="0"/>
              </a:rPr>
              <a:t>façon</a:t>
            </a:r>
            <a:r>
              <a:rPr lang="en-US" sz="2200" dirty="0" smtClean="0">
                <a:cs typeface="Times" charset="0"/>
              </a:rPr>
              <a:t> </a:t>
            </a:r>
            <a:r>
              <a:rPr lang="en-US" sz="2200" dirty="0" err="1" smtClean="0">
                <a:cs typeface="Times" charset="0"/>
              </a:rPr>
              <a:t>discrète</a:t>
            </a:r>
            <a:r>
              <a:rPr lang="en-US" sz="2200" dirty="0" smtClean="0">
                <a:cs typeface="Times" charset="0"/>
              </a:rPr>
              <a:t> par quantum </a:t>
            </a:r>
            <a:r>
              <a:rPr lang="en-US" sz="2200" dirty="0" err="1" smtClean="0">
                <a:cs typeface="Times" charset="0"/>
              </a:rPr>
              <a:t>d’énergie</a:t>
            </a:r>
            <a:r>
              <a:rPr lang="en-US" sz="2200" dirty="0" smtClean="0">
                <a:cs typeface="Times" charset="0"/>
              </a:rPr>
              <a:t> </a:t>
            </a:r>
            <a:r>
              <a:rPr lang="en-US" sz="2200" i="1" dirty="0" smtClean="0">
                <a:cs typeface="Times" charset="0"/>
              </a:rPr>
              <a:t>h</a:t>
            </a:r>
            <a:r>
              <a:rPr lang="el-GR" sz="2200" dirty="0" smtClean="0">
                <a:latin typeface="Times New Roman"/>
                <a:ea typeface="Symbol" charset="2"/>
                <a:cs typeface="Times New Roman"/>
                <a:sym typeface="Symbol" charset="2"/>
              </a:rPr>
              <a:t>ν</a:t>
            </a:r>
            <a:r>
              <a:rPr lang="en-US" sz="2200" dirty="0" smtClean="0">
                <a:latin typeface="Symbol" charset="2"/>
                <a:ea typeface="Symbol" charset="2"/>
                <a:cs typeface="Symbol" charset="2"/>
                <a:sym typeface="Symbol" charset="2"/>
              </a:rPr>
              <a:t> . </a:t>
            </a:r>
            <a:r>
              <a:rPr lang="en-US" sz="2200" dirty="0" err="1" smtClean="0">
                <a:cs typeface="Times" charset="0"/>
              </a:rPr>
              <a:t>L’énergie</a:t>
            </a:r>
            <a:r>
              <a:rPr lang="en-US" sz="2200" dirty="0" smtClean="0">
                <a:cs typeface="Times" charset="0"/>
              </a:rPr>
              <a:t> ne </a:t>
            </a:r>
            <a:r>
              <a:rPr lang="en-US" sz="2200" dirty="0" err="1" smtClean="0">
                <a:cs typeface="Times" charset="0"/>
              </a:rPr>
              <a:t>peut</a:t>
            </a:r>
            <a:r>
              <a:rPr lang="en-US" sz="2200" dirty="0" smtClean="0">
                <a:cs typeface="Times" charset="0"/>
              </a:rPr>
              <a:t> </a:t>
            </a:r>
            <a:r>
              <a:rPr lang="en-US" sz="2200" dirty="0" err="1" smtClean="0">
                <a:cs typeface="Times" charset="0"/>
              </a:rPr>
              <a:t>alors</a:t>
            </a:r>
            <a:r>
              <a:rPr lang="en-US" sz="2200" dirty="0" smtClean="0">
                <a:cs typeface="Times" charset="0"/>
              </a:rPr>
              <a:t> </a:t>
            </a:r>
            <a:r>
              <a:rPr lang="en-US" sz="2200" dirty="0" err="1" smtClean="0">
                <a:cs typeface="Times" charset="0"/>
              </a:rPr>
              <a:t>prendre</a:t>
            </a:r>
            <a:r>
              <a:rPr lang="en-US" sz="2200" dirty="0" smtClean="0">
                <a:cs typeface="Times" charset="0"/>
              </a:rPr>
              <a:t> </a:t>
            </a:r>
            <a:r>
              <a:rPr lang="en-US" sz="2200" dirty="0" err="1" smtClean="0">
                <a:cs typeface="Times" charset="0"/>
              </a:rPr>
              <a:t>que</a:t>
            </a:r>
            <a:r>
              <a:rPr lang="en-US" sz="2200" dirty="0" smtClean="0">
                <a:cs typeface="Times" charset="0"/>
              </a:rPr>
              <a:t> des </a:t>
            </a:r>
            <a:r>
              <a:rPr lang="en-US" sz="2200" dirty="0" err="1" smtClean="0">
                <a:cs typeface="Times" charset="0"/>
              </a:rPr>
              <a:t>valeurs</a:t>
            </a:r>
            <a:r>
              <a:rPr lang="en-US" sz="2200" dirty="0" smtClean="0">
                <a:cs typeface="Times" charset="0"/>
              </a:rPr>
              <a:t> </a:t>
            </a:r>
            <a:r>
              <a:rPr lang="en-US" sz="2200" i="1" dirty="0" err="1" smtClean="0">
                <a:cs typeface="Times" charset="0"/>
              </a:rPr>
              <a:t>Ei</a:t>
            </a:r>
            <a:r>
              <a:rPr lang="en-US" sz="2200" i="1" dirty="0" smtClean="0">
                <a:cs typeface="Times" charset="0"/>
              </a:rPr>
              <a:t>=</a:t>
            </a:r>
            <a:r>
              <a:rPr lang="en-US" sz="2200" i="1" dirty="0" err="1" smtClean="0">
                <a:cs typeface="Times" charset="0"/>
              </a:rPr>
              <a:t>ih</a:t>
            </a:r>
            <a:r>
              <a:rPr lang="el-GR" sz="2200" dirty="0" smtClean="0">
                <a:latin typeface="Times New Roman"/>
                <a:ea typeface="Symbol" charset="2"/>
                <a:cs typeface="Times New Roman"/>
                <a:sym typeface="Symbol" charset="2"/>
              </a:rPr>
              <a:t>ν</a:t>
            </a:r>
            <a:r>
              <a:rPr lang="en-US" sz="2200" dirty="0" smtClean="0">
                <a:latin typeface="Symbol" charset="2"/>
                <a:ea typeface="Symbol" charset="2"/>
                <a:cs typeface="Symbol" charset="2"/>
                <a:sym typeface="Symbol" charset="2"/>
              </a:rPr>
              <a:t> </a:t>
            </a:r>
            <a:r>
              <a:rPr lang="en-US" sz="2200" dirty="0" smtClean="0">
                <a:cs typeface="Times" charset="0"/>
              </a:rPr>
              <a:t>: </a:t>
            </a:r>
            <a:r>
              <a:rPr lang="en-US" sz="2200" dirty="0" err="1" smtClean="0">
                <a:solidFill>
                  <a:srgbClr val="C00000"/>
                </a:solidFill>
                <a:cs typeface="Times" charset="0"/>
              </a:rPr>
              <a:t>l’échange</a:t>
            </a:r>
            <a:r>
              <a:rPr lang="en-US" sz="2200" dirty="0" smtClean="0">
                <a:solidFill>
                  <a:srgbClr val="C00000"/>
                </a:solidFill>
                <a:cs typeface="Times" charset="0"/>
              </a:rPr>
              <a:t> entre </a:t>
            </a:r>
            <a:r>
              <a:rPr lang="en-US" sz="2200" dirty="0" err="1" smtClean="0">
                <a:solidFill>
                  <a:srgbClr val="C00000"/>
                </a:solidFill>
                <a:cs typeface="Times" charset="0"/>
              </a:rPr>
              <a:t>matière</a:t>
            </a:r>
            <a:r>
              <a:rPr lang="en-US" sz="2200" dirty="0" smtClean="0">
                <a:solidFill>
                  <a:srgbClr val="C00000"/>
                </a:solidFill>
                <a:cs typeface="Times" charset="0"/>
              </a:rPr>
              <a:t> et </a:t>
            </a:r>
            <a:r>
              <a:rPr lang="en-US" sz="2200" dirty="0" err="1" smtClean="0">
                <a:solidFill>
                  <a:srgbClr val="C00000"/>
                </a:solidFill>
                <a:cs typeface="Times" charset="0"/>
              </a:rPr>
              <a:t>rayonnement</a:t>
            </a:r>
            <a:r>
              <a:rPr lang="en-US" sz="2200" dirty="0" smtClean="0">
                <a:solidFill>
                  <a:srgbClr val="C00000"/>
                </a:solidFill>
                <a:cs typeface="Times" charset="0"/>
              </a:rPr>
              <a:t> </a:t>
            </a:r>
            <a:r>
              <a:rPr lang="en-US" sz="2200" dirty="0" err="1" smtClean="0">
                <a:solidFill>
                  <a:srgbClr val="C00000"/>
                </a:solidFill>
                <a:cs typeface="Times" charset="0"/>
              </a:rPr>
              <a:t>s’effectue</a:t>
            </a:r>
            <a:r>
              <a:rPr lang="en-US" sz="2200" dirty="0" smtClean="0">
                <a:solidFill>
                  <a:srgbClr val="C00000"/>
                </a:solidFill>
                <a:cs typeface="Times" charset="0"/>
              </a:rPr>
              <a:t> de </a:t>
            </a:r>
            <a:r>
              <a:rPr lang="en-US" sz="2200" dirty="0" err="1" smtClean="0">
                <a:solidFill>
                  <a:srgbClr val="C00000"/>
                </a:solidFill>
                <a:cs typeface="Times" charset="0"/>
              </a:rPr>
              <a:t>manière</a:t>
            </a:r>
            <a:r>
              <a:rPr lang="en-US" sz="2200" dirty="0" smtClean="0">
                <a:solidFill>
                  <a:srgbClr val="C00000"/>
                </a:solidFill>
                <a:cs typeface="Times" charset="0"/>
              </a:rPr>
              <a:t> </a:t>
            </a:r>
            <a:r>
              <a:rPr lang="en-US" sz="2200" dirty="0" err="1" smtClean="0">
                <a:solidFill>
                  <a:srgbClr val="C00000"/>
                </a:solidFill>
                <a:cs typeface="Times" charset="0"/>
              </a:rPr>
              <a:t>discrète</a:t>
            </a:r>
            <a:r>
              <a:rPr lang="en-US" sz="2200" dirty="0" smtClean="0">
                <a:solidFill>
                  <a:srgbClr val="C00000"/>
                </a:solidFill>
                <a:cs typeface="Times" charset="0"/>
              </a:rPr>
              <a:t> par des </a:t>
            </a:r>
            <a:r>
              <a:rPr lang="en-US" sz="2200" dirty="0" err="1" smtClean="0">
                <a:solidFill>
                  <a:srgbClr val="C00000"/>
                </a:solidFill>
                <a:cs typeface="Times" charset="0"/>
              </a:rPr>
              <a:t>paquets</a:t>
            </a:r>
            <a:r>
              <a:rPr lang="en-US" sz="2200" dirty="0" smtClean="0">
                <a:solidFill>
                  <a:srgbClr val="C00000"/>
                </a:solidFill>
                <a:cs typeface="Times" charset="0"/>
              </a:rPr>
              <a:t> </a:t>
            </a:r>
            <a:r>
              <a:rPr lang="en-US" sz="2200" dirty="0" err="1" smtClean="0">
                <a:solidFill>
                  <a:srgbClr val="C00000"/>
                </a:solidFill>
                <a:cs typeface="Times" charset="0"/>
              </a:rPr>
              <a:t>d’énergie</a:t>
            </a:r>
            <a:r>
              <a:rPr lang="en-US" sz="2200" dirty="0" smtClean="0">
                <a:solidFill>
                  <a:srgbClr val="C00000"/>
                </a:solidFill>
                <a:cs typeface="Times" charset="0"/>
              </a:rPr>
              <a:t>. </a:t>
            </a:r>
            <a:r>
              <a:rPr lang="en-US" sz="2200" u="sng" dirty="0" smtClean="0">
                <a:solidFill>
                  <a:srgbClr val="C00000"/>
                </a:solidFill>
                <a:cs typeface="Times" charset="0"/>
              </a:rPr>
              <a:t>La description </a:t>
            </a:r>
            <a:r>
              <a:rPr lang="en-US" sz="2200" u="sng" dirty="0" err="1" smtClean="0">
                <a:solidFill>
                  <a:srgbClr val="C00000"/>
                </a:solidFill>
                <a:cs typeface="Times" charset="0"/>
              </a:rPr>
              <a:t>classique</a:t>
            </a:r>
            <a:r>
              <a:rPr lang="en-US" sz="2200" u="sng" dirty="0" smtClean="0">
                <a:solidFill>
                  <a:srgbClr val="C00000"/>
                </a:solidFill>
                <a:cs typeface="Times" charset="0"/>
              </a:rPr>
              <a:t> des </a:t>
            </a:r>
            <a:r>
              <a:rPr lang="en-US" sz="2200" u="sng" dirty="0" err="1" smtClean="0">
                <a:solidFill>
                  <a:srgbClr val="C00000"/>
                </a:solidFill>
                <a:cs typeface="Times" charset="0"/>
              </a:rPr>
              <a:t>échanges</a:t>
            </a:r>
            <a:r>
              <a:rPr lang="en-US" sz="2200" u="sng" dirty="0" smtClean="0">
                <a:solidFill>
                  <a:srgbClr val="C00000"/>
                </a:solidFill>
                <a:cs typeface="Times" charset="0"/>
              </a:rPr>
              <a:t> </a:t>
            </a:r>
            <a:r>
              <a:rPr lang="en-US" sz="2200" u="sng" dirty="0" err="1" smtClean="0">
                <a:solidFill>
                  <a:srgbClr val="C00000"/>
                </a:solidFill>
                <a:cs typeface="Times" charset="0"/>
              </a:rPr>
              <a:t>d’énergie</a:t>
            </a:r>
            <a:r>
              <a:rPr lang="en-US" sz="2200" u="sng" dirty="0" smtClean="0">
                <a:solidFill>
                  <a:srgbClr val="C00000"/>
                </a:solidFill>
                <a:cs typeface="Times" charset="0"/>
              </a:rPr>
              <a:t> </a:t>
            </a:r>
            <a:r>
              <a:rPr lang="en-US" sz="2200" u="sng" dirty="0" err="1" smtClean="0">
                <a:solidFill>
                  <a:srgbClr val="C00000"/>
                </a:solidFill>
                <a:cs typeface="Times" charset="0"/>
              </a:rPr>
              <a:t>est</a:t>
            </a:r>
            <a:r>
              <a:rPr lang="en-US" sz="2200" u="sng" dirty="0" smtClean="0">
                <a:solidFill>
                  <a:srgbClr val="C00000"/>
                </a:solidFill>
                <a:cs typeface="Times" charset="0"/>
              </a:rPr>
              <a:t> </a:t>
            </a:r>
            <a:r>
              <a:rPr lang="en-US" sz="2200" u="sng" dirty="0" err="1" smtClean="0">
                <a:solidFill>
                  <a:srgbClr val="C00000"/>
                </a:solidFill>
                <a:cs typeface="Times" charset="0"/>
              </a:rPr>
              <a:t>une</a:t>
            </a:r>
            <a:r>
              <a:rPr lang="en-US" sz="2200" u="sng" dirty="0" smtClean="0">
                <a:solidFill>
                  <a:srgbClr val="C00000"/>
                </a:solidFill>
                <a:cs typeface="Times" charset="0"/>
              </a:rPr>
              <a:t> approximation continue </a:t>
            </a:r>
            <a:r>
              <a:rPr lang="en-US" sz="2200" u="sng" dirty="0" err="1" smtClean="0">
                <a:solidFill>
                  <a:srgbClr val="C00000"/>
                </a:solidFill>
                <a:cs typeface="Times" charset="0"/>
              </a:rPr>
              <a:t>d’une</a:t>
            </a:r>
            <a:r>
              <a:rPr lang="en-US" sz="2200" u="sng" dirty="0" smtClean="0">
                <a:solidFill>
                  <a:srgbClr val="C00000"/>
                </a:solidFill>
                <a:cs typeface="Times" charset="0"/>
              </a:rPr>
              <a:t> </a:t>
            </a:r>
            <a:r>
              <a:rPr lang="en-US" sz="2200" u="sng" dirty="0" err="1" smtClean="0">
                <a:solidFill>
                  <a:srgbClr val="C00000"/>
                </a:solidFill>
                <a:cs typeface="Times" charset="0"/>
              </a:rPr>
              <a:t>réalité</a:t>
            </a:r>
            <a:r>
              <a:rPr lang="en-US" sz="2200" u="sng" dirty="0" smtClean="0">
                <a:solidFill>
                  <a:srgbClr val="C00000"/>
                </a:solidFill>
                <a:cs typeface="Times" charset="0"/>
              </a:rPr>
              <a:t> </a:t>
            </a:r>
            <a:r>
              <a:rPr lang="en-US" sz="2200" u="sng" dirty="0" err="1" smtClean="0">
                <a:solidFill>
                  <a:srgbClr val="C00000"/>
                </a:solidFill>
                <a:cs typeface="Times" charset="0"/>
              </a:rPr>
              <a:t>discrète</a:t>
            </a:r>
            <a:r>
              <a:rPr lang="en-US" sz="2200" u="sng" dirty="0" smtClean="0">
                <a:solidFill>
                  <a:srgbClr val="C00000"/>
                </a:solidFill>
                <a:cs typeface="Times" charset="0"/>
              </a:rPr>
              <a:t>.</a:t>
            </a:r>
            <a:r>
              <a:rPr lang="en-US" sz="2200" dirty="0" smtClean="0">
                <a:solidFill>
                  <a:srgbClr val="C00000"/>
                </a:solidFill>
                <a:cs typeface="Times" charset="0"/>
              </a:rPr>
              <a:t>  </a:t>
            </a:r>
            <a:endParaRPr lang="en-US" sz="2200" u="sng" dirty="0" smtClean="0">
              <a:solidFill>
                <a:srgbClr val="C00000"/>
              </a:solidFill>
              <a:cs typeface="Times" charset="0"/>
            </a:endParaRPr>
          </a:p>
          <a:p>
            <a:pPr marL="39688"/>
            <a:endParaRPr lang="en-US" u="sng" dirty="0" smtClean="0">
              <a:cs typeface="Times" charset="0"/>
            </a:endParaRPr>
          </a:p>
          <a:p>
            <a:pPr marL="39688"/>
            <a:endParaRPr lang="en-US" sz="2200" dirty="0" smtClean="0">
              <a:cs typeface="Times" charset="0"/>
            </a:endParaRPr>
          </a:p>
          <a:p>
            <a:pPr marL="39688"/>
            <a:endParaRPr lang="en-US" sz="2200" dirty="0" smtClean="0">
              <a:cs typeface="Times" charset="0"/>
            </a:endParaRPr>
          </a:p>
          <a:p>
            <a:pPr marL="39688"/>
            <a:r>
              <a:rPr lang="en-US" sz="2200" dirty="0" err="1" smtClean="0">
                <a:cs typeface="Times" charset="0"/>
              </a:rPr>
              <a:t>L’énergie</a:t>
            </a:r>
            <a:r>
              <a:rPr lang="en-US" sz="2200" dirty="0" smtClean="0">
                <a:cs typeface="Times" charset="0"/>
              </a:rPr>
              <a:t> </a:t>
            </a:r>
            <a:r>
              <a:rPr lang="en-US" sz="2200" dirty="0" err="1" smtClean="0">
                <a:cs typeface="Times" charset="0"/>
              </a:rPr>
              <a:t>moyenne</a:t>
            </a:r>
            <a:r>
              <a:rPr lang="en-US" sz="2200" dirty="0" smtClean="0">
                <a:cs typeface="Times" charset="0"/>
              </a:rPr>
              <a:t> </a:t>
            </a:r>
            <a:r>
              <a:rPr lang="en-US" sz="2200" dirty="0" err="1" smtClean="0">
                <a:cs typeface="Times" charset="0"/>
              </a:rPr>
              <a:t>s’écrit</a:t>
            </a:r>
            <a:r>
              <a:rPr lang="en-US" sz="2200" dirty="0" smtClean="0">
                <a:cs typeface="Times" charset="0"/>
              </a:rPr>
              <a:t> </a:t>
            </a:r>
            <a:r>
              <a:rPr lang="en-US" sz="2200" dirty="0" err="1" smtClean="0">
                <a:cs typeface="Times" charset="0"/>
              </a:rPr>
              <a:t>alors</a:t>
            </a:r>
            <a:endParaRPr lang="en-US" sz="2200" dirty="0" smtClean="0">
              <a:cs typeface="Times" charset="0"/>
            </a:endParaRPr>
          </a:p>
          <a:p>
            <a:pPr marL="39688"/>
            <a:endParaRPr lang="en-US" sz="2200" dirty="0" smtClean="0">
              <a:cs typeface="Times" charset="0"/>
            </a:endParaRPr>
          </a:p>
          <a:p>
            <a:pPr marL="39688"/>
            <a:endParaRPr lang="en-US" sz="2200" dirty="0" smtClean="0">
              <a:cs typeface="Times" charset="0"/>
            </a:endParaRPr>
          </a:p>
          <a:p>
            <a:pPr marL="39688"/>
            <a:endParaRPr lang="en-US" sz="2200" dirty="0" smtClean="0">
              <a:cs typeface="Times" charset="0"/>
            </a:endParaRPr>
          </a:p>
          <a:p>
            <a:pPr marL="39688"/>
            <a:endParaRPr lang="en-US" sz="2200" dirty="0" smtClean="0">
              <a:cs typeface="Times" charset="0"/>
            </a:endParaRPr>
          </a:p>
          <a:p>
            <a:pPr marL="39688"/>
            <a:r>
              <a:rPr lang="en-US" sz="2200" dirty="0">
                <a:cs typeface="Times" charset="0"/>
              </a:rPr>
              <a:t>e</a:t>
            </a:r>
            <a:r>
              <a:rPr lang="en-US" sz="2200" dirty="0" smtClean="0">
                <a:cs typeface="Times" charset="0"/>
              </a:rPr>
              <a:t>t la </a:t>
            </a:r>
            <a:r>
              <a:rPr lang="en-US" sz="2200" dirty="0" err="1" smtClean="0">
                <a:cs typeface="Times" charset="0"/>
              </a:rPr>
              <a:t>densité</a:t>
            </a:r>
            <a:r>
              <a:rPr lang="en-US" sz="2200" dirty="0" smtClean="0">
                <a:cs typeface="Times" charset="0"/>
              </a:rPr>
              <a:t> </a:t>
            </a:r>
            <a:r>
              <a:rPr lang="en-US" sz="2200" dirty="0" err="1" smtClean="0">
                <a:cs typeface="Times" charset="0"/>
              </a:rPr>
              <a:t>d’énergie</a:t>
            </a:r>
            <a:r>
              <a:rPr lang="en-US" sz="2200" dirty="0" smtClean="0">
                <a:cs typeface="Times" charset="0"/>
              </a:rPr>
              <a:t> </a:t>
            </a:r>
            <a:r>
              <a:rPr lang="en-US" sz="2200" dirty="0" err="1" smtClean="0">
                <a:cs typeface="Times" charset="0"/>
              </a:rPr>
              <a:t>devient</a:t>
            </a:r>
            <a:r>
              <a:rPr lang="en-US" sz="2200" dirty="0" smtClean="0">
                <a:cs typeface="Times" charset="0"/>
              </a:rPr>
              <a:t> :    </a:t>
            </a:r>
          </a:p>
          <a:p>
            <a:pPr marL="39688"/>
            <a:endParaRPr lang="en-US" sz="2200" dirty="0" smtClean="0">
              <a:cs typeface="Times" charset="0"/>
            </a:endParaRPr>
          </a:p>
          <a:p>
            <a:pPr marL="39688"/>
            <a:r>
              <a:rPr lang="en-US" sz="2200" b="1" dirty="0" smtClean="0">
                <a:solidFill>
                  <a:srgbClr val="002060"/>
                </a:solidFill>
                <a:cs typeface="Times" charset="0"/>
              </a:rPr>
              <a:t>                                 </a:t>
            </a:r>
            <a:r>
              <a:rPr lang="en-US" sz="2200" b="1" u="sng" dirty="0" smtClean="0">
                <a:solidFill>
                  <a:srgbClr val="002060"/>
                </a:solidFill>
                <a:cs typeface="Times" charset="0"/>
              </a:rPr>
              <a:t>(h: </a:t>
            </a:r>
            <a:r>
              <a:rPr lang="en-US" sz="2200" b="1" u="sng" dirty="0" err="1" smtClean="0">
                <a:solidFill>
                  <a:srgbClr val="002060"/>
                </a:solidFill>
                <a:cs typeface="Times" charset="0"/>
              </a:rPr>
              <a:t>Contante</a:t>
            </a:r>
            <a:r>
              <a:rPr lang="en-US" sz="2200" b="1" u="sng" dirty="0" smtClean="0">
                <a:solidFill>
                  <a:srgbClr val="002060"/>
                </a:solidFill>
                <a:cs typeface="Times" charset="0"/>
              </a:rPr>
              <a:t> de </a:t>
            </a:r>
            <a:r>
              <a:rPr lang="en-US" sz="2200" b="1" u="sng" dirty="0" err="1" smtClean="0">
                <a:solidFill>
                  <a:srgbClr val="002060"/>
                </a:solidFill>
                <a:cs typeface="Times" charset="0"/>
              </a:rPr>
              <a:t>planck</a:t>
            </a:r>
            <a:r>
              <a:rPr lang="en-US" sz="2200" b="1" u="sng" dirty="0" smtClean="0">
                <a:solidFill>
                  <a:srgbClr val="002060"/>
                </a:solidFill>
                <a:cs typeface="Times" charset="0"/>
              </a:rPr>
              <a:t>) </a:t>
            </a:r>
            <a:endParaRPr lang="en-US" sz="2200" b="1" dirty="0" smtClean="0">
              <a:solidFill>
                <a:srgbClr val="002060"/>
              </a:solidFill>
              <a:cs typeface="Times" charset="0"/>
            </a:endParaRPr>
          </a:p>
        </p:txBody>
      </p:sp>
      <p:sp>
        <p:nvSpPr>
          <p:cNvPr id="335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35873" name="Object 1"/>
          <p:cNvGraphicFramePr>
            <a:graphicFrameLocks noChangeAspect="1"/>
          </p:cNvGraphicFramePr>
          <p:nvPr>
            <p:extLst>
              <p:ext uri="{D42A27DB-BD31-4B8C-83A1-F6EECF244321}">
                <p14:modId xmlns:p14="http://schemas.microsoft.com/office/powerpoint/2010/main" val="616077906"/>
              </p:ext>
            </p:extLst>
          </p:nvPr>
        </p:nvGraphicFramePr>
        <p:xfrm>
          <a:off x="4286248" y="3214686"/>
          <a:ext cx="3382096" cy="1436662"/>
        </p:xfrm>
        <a:graphic>
          <a:graphicData uri="http://schemas.openxmlformats.org/presentationml/2006/ole">
            <mc:AlternateContent xmlns:mc="http://schemas.openxmlformats.org/markup-compatibility/2006">
              <mc:Choice xmlns:v="urn:schemas-microsoft-com:vml" Requires="v">
                <p:oleObj spid="_x0000_s335894" name="Équation" r:id="rId3" imgW="1816100" imgH="863600" progId="Equation.3">
                  <p:embed/>
                </p:oleObj>
              </mc:Choice>
              <mc:Fallback>
                <p:oleObj name="Équation" r:id="rId3" imgW="1816100" imgH="863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48" y="3214686"/>
                        <a:ext cx="3382096" cy="1436662"/>
                      </a:xfrm>
                      <a:prstGeom prst="rect">
                        <a:avLst/>
                      </a:prstGeom>
                      <a:noFill/>
                    </p:spPr>
                  </p:pic>
                </p:oleObj>
              </mc:Fallback>
            </mc:AlternateContent>
          </a:graphicData>
        </a:graphic>
      </p:graphicFrame>
      <p:sp>
        <p:nvSpPr>
          <p:cNvPr id="335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35875" name="Object 3"/>
          <p:cNvGraphicFramePr>
            <a:graphicFrameLocks noChangeAspect="1"/>
          </p:cNvGraphicFramePr>
          <p:nvPr/>
        </p:nvGraphicFramePr>
        <p:xfrm>
          <a:off x="4643438" y="5143512"/>
          <a:ext cx="2143140" cy="857256"/>
        </p:xfrm>
        <a:graphic>
          <a:graphicData uri="http://schemas.openxmlformats.org/presentationml/2006/ole">
            <mc:AlternateContent xmlns:mc="http://schemas.openxmlformats.org/markup-compatibility/2006">
              <mc:Choice xmlns:v="urn:schemas-microsoft-com:vml" Requires="v">
                <p:oleObj spid="_x0000_s335895" name="Équation" r:id="rId5" imgW="1485900" imgH="520700" progId="Equation.3">
                  <p:embed/>
                </p:oleObj>
              </mc:Choice>
              <mc:Fallback>
                <p:oleObj name="Équation" r:id="rId5" imgW="1485900" imgH="520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5143512"/>
                        <a:ext cx="2143140"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72737" name="Object 1"/>
          <p:cNvGraphicFramePr>
            <a:graphicFrameLocks noChangeAspect="1"/>
          </p:cNvGraphicFramePr>
          <p:nvPr/>
        </p:nvGraphicFramePr>
        <p:xfrm>
          <a:off x="2643174" y="2071678"/>
          <a:ext cx="3071802" cy="785818"/>
        </p:xfrm>
        <a:graphic>
          <a:graphicData uri="http://schemas.openxmlformats.org/presentationml/2006/ole">
            <mc:AlternateContent xmlns:mc="http://schemas.openxmlformats.org/markup-compatibility/2006">
              <mc:Choice xmlns:v="urn:schemas-microsoft-com:vml" Requires="v">
                <p:oleObj spid="_x0000_s372747" name="Équation" r:id="rId4" imgW="1637589" imgH="393529" progId="Equation.3">
                  <p:embed/>
                </p:oleObj>
              </mc:Choice>
              <mc:Fallback>
                <p:oleObj name="Équation" r:id="rId4" imgW="1637589" imgH="393529"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74" y="2071678"/>
                        <a:ext cx="3071802"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428596" y="500042"/>
            <a:ext cx="8501122" cy="1569660"/>
          </a:xfrm>
          <a:prstGeom prst="rect">
            <a:avLst/>
          </a:prstGeom>
        </p:spPr>
        <p:txBody>
          <a:bodyPr wrap="square">
            <a:spAutoFit/>
          </a:bodyPr>
          <a:lstStyle/>
          <a:p>
            <a:pPr algn="just" hangingPunct="0"/>
            <a:r>
              <a:rPr lang="fr-FR" dirty="0" smtClean="0">
                <a:solidFill>
                  <a:srgbClr val="C00000"/>
                </a:solidFill>
              </a:rPr>
              <a:t>Cette fonction rend bien compte du résultat expérimental </a:t>
            </a:r>
            <a:r>
              <a:rPr lang="fr-FR" dirty="0" smtClean="0"/>
              <a:t>et on retrouve </a:t>
            </a:r>
            <a:r>
              <a:rPr lang="fr-FR" dirty="0" smtClean="0">
                <a:solidFill>
                  <a:srgbClr val="C00000"/>
                </a:solidFill>
              </a:rPr>
              <a:t>la loi de déplacement de Wien</a:t>
            </a:r>
            <a:r>
              <a:rPr lang="fr-FR" dirty="0" smtClean="0"/>
              <a:t> ainsi que la </a:t>
            </a:r>
            <a:r>
              <a:rPr lang="fr-FR" dirty="0" smtClean="0">
                <a:solidFill>
                  <a:srgbClr val="C00000"/>
                </a:solidFill>
              </a:rPr>
              <a:t>loi de Stefan </a:t>
            </a:r>
            <a:r>
              <a:rPr lang="fr-FR" dirty="0" smtClean="0"/>
              <a:t>établie antérieurement et qui exprime que </a:t>
            </a:r>
            <a:r>
              <a:rPr lang="fr-FR" b="1" dirty="0" smtClean="0"/>
              <a:t>la puissance rayonnée par unité de surface est :</a:t>
            </a:r>
            <a:endParaRPr lang="fr-FR" b="1" dirty="0"/>
          </a:p>
        </p:txBody>
      </p:sp>
      <p:pic>
        <p:nvPicPr>
          <p:cNvPr id="5" name="Picture 2" descr="\\Theochem\lequere\lequere\MES_Documents\ENSEIGNEMENT\Enseignement MECA Q\figs_cours1\corps_noir.jpg"/>
          <p:cNvPicPr>
            <a:picLocks noChangeAspect="1" noChangeArrowheads="1"/>
          </p:cNvPicPr>
          <p:nvPr/>
        </p:nvPicPr>
        <p:blipFill>
          <a:blip r:embed="rId6">
            <a:lum bright="-10000" contrast="-20000"/>
          </a:blip>
          <a:srcRect/>
          <a:stretch>
            <a:fillRect/>
          </a:stretch>
        </p:blipFill>
        <p:spPr bwMode="auto">
          <a:xfrm>
            <a:off x="857224" y="3071810"/>
            <a:ext cx="7286676" cy="2786082"/>
          </a:xfrm>
          <a:prstGeom prst="rect">
            <a:avLst/>
          </a:prstGeom>
          <a:noFill/>
        </p:spPr>
      </p:pic>
      <p:sp>
        <p:nvSpPr>
          <p:cNvPr id="6" name="Rectangle 5"/>
          <p:cNvSpPr/>
          <p:nvPr/>
        </p:nvSpPr>
        <p:spPr>
          <a:xfrm>
            <a:off x="1643042" y="6215082"/>
            <a:ext cx="6929486" cy="461665"/>
          </a:xfrm>
          <a:prstGeom prst="rect">
            <a:avLst/>
          </a:prstGeom>
        </p:spPr>
        <p:txBody>
          <a:bodyPr wrap="square">
            <a:spAutoFit/>
          </a:bodyPr>
          <a:lstStyle/>
          <a:p>
            <a:r>
              <a:rPr lang="fr-FR" dirty="0" smtClean="0">
                <a:solidFill>
                  <a:srgbClr val="C00000"/>
                </a:solidFill>
              </a:rPr>
              <a:t>Détermination de la constante de Planck :</a:t>
            </a:r>
            <a:r>
              <a:rPr lang="fr-FR" dirty="0" smtClean="0"/>
              <a:t> </a:t>
            </a:r>
            <a:r>
              <a:rPr lang="fr-FR" dirty="0" smtClean="0">
                <a:solidFill>
                  <a:srgbClr val="C00000"/>
                </a:solidFill>
              </a:rPr>
              <a:t>6.6210</a:t>
            </a:r>
            <a:r>
              <a:rPr lang="fr-FR" baseline="30000" dirty="0" smtClean="0">
                <a:solidFill>
                  <a:srgbClr val="C00000"/>
                </a:solidFill>
              </a:rPr>
              <a:t>-34</a:t>
            </a:r>
            <a:r>
              <a:rPr lang="fr-FR" dirty="0" smtClean="0">
                <a:solidFill>
                  <a:srgbClr val="C00000"/>
                </a:solidFill>
              </a:rPr>
              <a:t>J.s</a:t>
            </a:r>
          </a:p>
        </p:txBody>
      </p:sp>
      <p:sp>
        <p:nvSpPr>
          <p:cNvPr id="7" name="Flèche droite 6"/>
          <p:cNvSpPr/>
          <p:nvPr/>
        </p:nvSpPr>
        <p:spPr>
          <a:xfrm>
            <a:off x="1214414" y="6357958"/>
            <a:ext cx="28575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357166"/>
            <a:ext cx="8858280" cy="6155531"/>
          </a:xfrm>
          <a:prstGeom prst="rect">
            <a:avLst/>
          </a:prstGeom>
        </p:spPr>
        <p:txBody>
          <a:bodyPr wrap="square">
            <a:spAutoFit/>
          </a:bodyPr>
          <a:lstStyle/>
          <a:p>
            <a:pPr algn="just"/>
            <a:r>
              <a:rPr lang="fr-FR" dirty="0" smtClean="0"/>
              <a:t>la </a:t>
            </a:r>
            <a:r>
              <a:rPr lang="fr-FR" dirty="0" smtClean="0">
                <a:solidFill>
                  <a:srgbClr val="C00000"/>
                </a:solidFill>
              </a:rPr>
              <a:t>loi de Stefan </a:t>
            </a:r>
            <a:r>
              <a:rPr lang="fr-FR" dirty="0" smtClean="0"/>
              <a:t>a de nombreuses applications en physique (thermodynamique, astronomie, énergétique…)</a:t>
            </a:r>
          </a:p>
          <a:p>
            <a:pPr algn="just"/>
            <a:r>
              <a:rPr lang="fr-FR" dirty="0" smtClean="0"/>
              <a:t>En effet: la constante  </a:t>
            </a:r>
            <a:r>
              <a:rPr lang="el-GR" dirty="0" smtClean="0">
                <a:latin typeface="Tahoma"/>
                <a:ea typeface="Tahoma"/>
                <a:cs typeface="Tahoma"/>
              </a:rPr>
              <a:t>σ</a:t>
            </a:r>
            <a:r>
              <a:rPr lang="fr-FR" dirty="0" smtClean="0">
                <a:latin typeface="Tahoma"/>
                <a:ea typeface="Tahoma"/>
                <a:cs typeface="Tahoma"/>
              </a:rPr>
              <a:t> </a:t>
            </a:r>
            <a:r>
              <a:rPr lang="fr-FR" dirty="0" smtClean="0"/>
              <a:t>est égale </a:t>
            </a:r>
            <a:r>
              <a:rPr lang="fr-FR" sz="2000" dirty="0" smtClean="0"/>
              <a:t>(</a:t>
            </a:r>
            <a:r>
              <a:rPr lang="fr-FR" dirty="0" smtClean="0"/>
              <a:t> </a:t>
            </a:r>
            <a:r>
              <a:rPr lang="fr-FR" sz="2000" dirty="0" smtClean="0"/>
              <a:t>après intégration de la loi de Planck):</a:t>
            </a:r>
          </a:p>
          <a:p>
            <a:pPr algn="just"/>
            <a:endParaRPr lang="fr-FR" dirty="0" smtClean="0"/>
          </a:p>
          <a:p>
            <a:pPr algn="just"/>
            <a:endParaRPr lang="fr-FR" dirty="0" smtClean="0"/>
          </a:p>
          <a:p>
            <a:pPr algn="just"/>
            <a:endParaRPr lang="fr-FR" u="sng" dirty="0" smtClean="0"/>
          </a:p>
          <a:p>
            <a:pPr algn="just"/>
            <a:r>
              <a:rPr lang="fr-FR" u="sng" dirty="0" smtClean="0"/>
              <a:t>En astronomie par exemple </a:t>
            </a:r>
            <a:r>
              <a:rPr lang="fr-FR" dirty="0" smtClean="0"/>
              <a:t>: elle permet de calculer  le rayon R des étoiles et leur température T de surface en mesurant leur luminosité  L</a:t>
            </a:r>
          </a:p>
          <a:p>
            <a:pPr algn="just"/>
            <a:r>
              <a:rPr lang="fr-FR" dirty="0" smtClean="0"/>
              <a:t>qui s’écrit :</a:t>
            </a:r>
          </a:p>
          <a:p>
            <a:pPr algn="just"/>
            <a:endParaRPr lang="fr-FR" dirty="0" smtClean="0"/>
          </a:p>
          <a:p>
            <a:pPr algn="just"/>
            <a:endParaRPr lang="fr-FR" sz="1000" dirty="0" smtClean="0"/>
          </a:p>
          <a:p>
            <a:pPr algn="just"/>
            <a:r>
              <a:rPr lang="fr-FR" dirty="0" smtClean="0">
                <a:solidFill>
                  <a:srgbClr val="0070C0"/>
                </a:solidFill>
              </a:rPr>
              <a:t>En mesurant l’énergie rayonnée sur un mètre carré par seconde sur la terre E =1,35kW/m</a:t>
            </a:r>
            <a:r>
              <a:rPr lang="fr-FR" baseline="30000" dirty="0" smtClean="0">
                <a:solidFill>
                  <a:srgbClr val="0070C0"/>
                </a:solidFill>
              </a:rPr>
              <a:t>-2</a:t>
            </a:r>
            <a:r>
              <a:rPr lang="fr-FR" dirty="0" smtClean="0">
                <a:solidFill>
                  <a:srgbClr val="0070C0"/>
                </a:solidFill>
              </a:rPr>
              <a:t>  et sachant que la distance moyenne Soleil-Terre d=1.5 10</a:t>
            </a:r>
            <a:r>
              <a:rPr lang="fr-FR" baseline="30000" dirty="0" smtClean="0">
                <a:solidFill>
                  <a:srgbClr val="0070C0"/>
                </a:solidFill>
              </a:rPr>
              <a:t>9</a:t>
            </a:r>
            <a:r>
              <a:rPr lang="fr-FR" dirty="0" smtClean="0">
                <a:solidFill>
                  <a:srgbClr val="0070C0"/>
                </a:solidFill>
              </a:rPr>
              <a:t>m,  on obtient alors </a:t>
            </a:r>
          </a:p>
          <a:p>
            <a:pPr algn="just"/>
            <a:endParaRPr lang="fr-FR" dirty="0" smtClean="0">
              <a:solidFill>
                <a:srgbClr val="0070C0"/>
              </a:solidFill>
            </a:endParaRPr>
          </a:p>
          <a:p>
            <a:pPr algn="ctr"/>
            <a:r>
              <a:rPr lang="fr-FR" dirty="0" smtClean="0">
                <a:solidFill>
                  <a:srgbClr val="0070C0"/>
                </a:solidFill>
              </a:rPr>
              <a:t>T</a:t>
            </a:r>
            <a:r>
              <a:rPr lang="fr-FR" baseline="30000" dirty="0" smtClean="0">
                <a:solidFill>
                  <a:srgbClr val="0070C0"/>
                </a:solidFill>
              </a:rPr>
              <a:t>4</a:t>
            </a:r>
            <a:r>
              <a:rPr lang="fr-FR" dirty="0" smtClean="0">
                <a:solidFill>
                  <a:srgbClr val="0070C0"/>
                </a:solidFill>
              </a:rPr>
              <a:t> = 1.52 10</a:t>
            </a:r>
            <a:r>
              <a:rPr lang="fr-FR" baseline="30000" dirty="0" smtClean="0">
                <a:solidFill>
                  <a:srgbClr val="0070C0"/>
                </a:solidFill>
              </a:rPr>
              <a:t>15</a:t>
            </a:r>
            <a:r>
              <a:rPr lang="fr-FR" dirty="0" smtClean="0">
                <a:solidFill>
                  <a:srgbClr val="0070C0"/>
                </a:solidFill>
              </a:rPr>
              <a:t> K</a:t>
            </a:r>
            <a:r>
              <a:rPr lang="fr-FR" baseline="30000" dirty="0" smtClean="0">
                <a:solidFill>
                  <a:srgbClr val="0070C0"/>
                </a:solidFill>
              </a:rPr>
              <a:t>4</a:t>
            </a:r>
            <a:r>
              <a:rPr lang="fr-FR" dirty="0" smtClean="0">
                <a:solidFill>
                  <a:srgbClr val="0070C0"/>
                </a:solidFill>
              </a:rPr>
              <a:t>   soit  </a:t>
            </a:r>
            <a:r>
              <a:rPr lang="fr-FR" b="1" dirty="0" smtClean="0">
                <a:solidFill>
                  <a:srgbClr val="FF0000"/>
                </a:solidFill>
              </a:rPr>
              <a:t>T </a:t>
            </a:r>
            <a:r>
              <a:rPr lang="fr-FR" sz="1800" b="1" dirty="0" smtClean="0">
                <a:solidFill>
                  <a:srgbClr val="FF0000"/>
                </a:solidFill>
              </a:rPr>
              <a:t>Soleil</a:t>
            </a:r>
            <a:r>
              <a:rPr lang="fr-FR" dirty="0" smtClean="0">
                <a:solidFill>
                  <a:srgbClr val="FF0000"/>
                </a:solidFill>
              </a:rPr>
              <a:t>= 6000 K </a:t>
            </a:r>
          </a:p>
          <a:p>
            <a:pPr algn="just"/>
            <a:r>
              <a:rPr lang="fr-FR" dirty="0" smtClean="0">
                <a:solidFill>
                  <a:srgbClr val="0070C0"/>
                </a:solidFill>
              </a:rPr>
              <a:t>     (valeur voisine de celle obtenue par la loi de déplacement de Wien).</a:t>
            </a:r>
          </a:p>
        </p:txBody>
      </p:sp>
      <p:pic>
        <p:nvPicPr>
          <p:cNvPr id="380929" name="Picture 1"/>
          <p:cNvPicPr>
            <a:picLocks noChangeAspect="1" noChangeArrowheads="1"/>
          </p:cNvPicPr>
          <p:nvPr/>
        </p:nvPicPr>
        <p:blipFill>
          <a:blip r:embed="rId2">
            <a:lum bright="-10000" contrast="40000"/>
          </a:blip>
          <a:srcRect/>
          <a:stretch>
            <a:fillRect/>
          </a:stretch>
        </p:blipFill>
        <p:spPr bwMode="auto">
          <a:xfrm>
            <a:off x="2643174" y="1571612"/>
            <a:ext cx="3643338" cy="928694"/>
          </a:xfrm>
          <a:prstGeom prst="rect">
            <a:avLst/>
          </a:prstGeom>
          <a:noFill/>
          <a:ln w="9525">
            <a:noFill/>
            <a:miter lim="800000"/>
            <a:headEnd/>
            <a:tailEnd/>
          </a:ln>
          <a:effectLst/>
        </p:spPr>
      </p:pic>
      <p:pic>
        <p:nvPicPr>
          <p:cNvPr id="380930" name="Picture 2"/>
          <p:cNvPicPr>
            <a:picLocks noChangeAspect="1" noChangeArrowheads="1"/>
          </p:cNvPicPr>
          <p:nvPr/>
        </p:nvPicPr>
        <p:blipFill>
          <a:blip r:embed="rId3"/>
          <a:srcRect/>
          <a:stretch>
            <a:fillRect/>
          </a:stretch>
        </p:blipFill>
        <p:spPr bwMode="auto">
          <a:xfrm>
            <a:off x="3714744" y="3259138"/>
            <a:ext cx="2000264" cy="7413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2928926" y="571480"/>
            <a:ext cx="3462165" cy="430887"/>
          </a:xfrm>
          <a:prstGeom prst="rect">
            <a:avLst/>
          </a:prstGeom>
          <a:noFill/>
          <a:ln w="12700" cap="flat">
            <a:noFill/>
            <a:miter lim="800000"/>
            <a:headEnd type="none" w="med" len="med"/>
            <a:tailEnd type="none" w="med" len="med"/>
          </a:ln>
        </p:spPr>
        <p:txBody>
          <a:bodyPr wrap="none" lIns="0" tIns="0" rIns="40639" bIns="0">
            <a:spAutoFit/>
          </a:bodyPr>
          <a:lstStyle/>
          <a:p>
            <a:pPr marL="39688">
              <a:buClr>
                <a:srgbClr val="333399"/>
              </a:buClr>
              <a:buSzPct val="100000"/>
            </a:pPr>
            <a:r>
              <a:rPr lang="en-US" sz="2800" b="1" dirty="0" err="1">
                <a:solidFill>
                  <a:srgbClr val="C00000"/>
                </a:solidFill>
                <a:cs typeface="Times" charset="0"/>
              </a:rPr>
              <a:t>Effet</a:t>
            </a:r>
            <a:r>
              <a:rPr lang="en-US" sz="2800" b="1" dirty="0">
                <a:solidFill>
                  <a:srgbClr val="C00000"/>
                </a:solidFill>
                <a:cs typeface="Times" charset="0"/>
              </a:rPr>
              <a:t> </a:t>
            </a:r>
            <a:r>
              <a:rPr lang="en-US" sz="2800" b="1" dirty="0" smtClean="0">
                <a:solidFill>
                  <a:srgbClr val="C00000"/>
                </a:solidFill>
                <a:cs typeface="Times" charset="0"/>
              </a:rPr>
              <a:t>Photo-</a:t>
            </a:r>
            <a:r>
              <a:rPr lang="en-US" sz="2800" b="1" dirty="0" err="1" smtClean="0">
                <a:solidFill>
                  <a:srgbClr val="C00000"/>
                </a:solidFill>
                <a:cs typeface="Times" charset="0"/>
              </a:rPr>
              <a:t>électrique</a:t>
            </a:r>
            <a:endParaRPr lang="en-US" sz="2800" b="1" dirty="0">
              <a:solidFill>
                <a:srgbClr val="C00000"/>
              </a:solidFill>
              <a:cs typeface="Times" charset="0"/>
            </a:endParaRPr>
          </a:p>
        </p:txBody>
      </p:sp>
      <p:pic>
        <p:nvPicPr>
          <p:cNvPr id="4100" name="Picture 4"/>
          <p:cNvPicPr>
            <a:picLocks noChangeArrowheads="1"/>
          </p:cNvPicPr>
          <p:nvPr/>
        </p:nvPicPr>
        <p:blipFill>
          <a:blip r:embed="rId2"/>
          <a:srcRect/>
          <a:stretch>
            <a:fillRect/>
          </a:stretch>
        </p:blipFill>
        <p:spPr bwMode="auto">
          <a:xfrm>
            <a:off x="1219200" y="2286000"/>
            <a:ext cx="1397000" cy="2235200"/>
          </a:xfrm>
          <a:prstGeom prst="rect">
            <a:avLst/>
          </a:prstGeom>
          <a:noFill/>
          <a:ln w="9525" cap="flat">
            <a:noFill/>
            <a:miter lim="800000"/>
            <a:headEnd/>
            <a:tailEnd/>
          </a:ln>
        </p:spPr>
      </p:pic>
      <p:sp>
        <p:nvSpPr>
          <p:cNvPr id="4101" name="Rectangle 5"/>
          <p:cNvSpPr>
            <a:spLocks/>
          </p:cNvSpPr>
          <p:nvPr/>
        </p:nvSpPr>
        <p:spPr bwMode="auto">
          <a:xfrm>
            <a:off x="327906" y="4521200"/>
            <a:ext cx="3689535" cy="1292662"/>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dirty="0">
                <a:solidFill>
                  <a:schemeClr val="tx1"/>
                </a:solidFill>
                <a:cs typeface="Times" charset="0"/>
              </a:rPr>
              <a:t>Antoine César Becquerel, </a:t>
            </a:r>
            <a:r>
              <a:rPr lang="en-US" sz="1400" dirty="0" err="1">
                <a:solidFill>
                  <a:schemeClr val="tx1"/>
                </a:solidFill>
                <a:cs typeface="Times" charset="0"/>
              </a:rPr>
              <a:t>physicien</a:t>
            </a:r>
            <a:r>
              <a:rPr lang="en-US" sz="1400" dirty="0">
                <a:solidFill>
                  <a:schemeClr val="tx1"/>
                </a:solidFill>
                <a:cs typeface="Times" charset="0"/>
              </a:rPr>
              <a:t> </a:t>
            </a:r>
            <a:r>
              <a:rPr lang="en-US" sz="1400" dirty="0" err="1">
                <a:solidFill>
                  <a:schemeClr val="tx1"/>
                </a:solidFill>
                <a:cs typeface="Times" charset="0"/>
              </a:rPr>
              <a:t>français</a:t>
            </a:r>
            <a:endParaRPr lang="en-US" sz="1400" dirty="0">
              <a:solidFill>
                <a:schemeClr val="tx1"/>
              </a:solidFill>
              <a:cs typeface="Times" charset="0"/>
            </a:endParaRPr>
          </a:p>
          <a:p>
            <a:pPr marL="39688"/>
            <a:r>
              <a:rPr lang="en-US" sz="1400" dirty="0" err="1">
                <a:solidFill>
                  <a:schemeClr val="tx1"/>
                </a:solidFill>
                <a:cs typeface="Times" charset="0"/>
              </a:rPr>
              <a:t>Né</a:t>
            </a:r>
            <a:r>
              <a:rPr lang="en-US" sz="1400" dirty="0">
                <a:solidFill>
                  <a:schemeClr val="tx1"/>
                </a:solidFill>
                <a:cs typeface="Times" charset="0"/>
              </a:rPr>
              <a:t> en 1788 </a:t>
            </a:r>
            <a:r>
              <a:rPr lang="en-US" sz="1400" dirty="0" err="1">
                <a:solidFill>
                  <a:schemeClr val="tx1"/>
                </a:solidFill>
                <a:cs typeface="Times" charset="0"/>
              </a:rPr>
              <a:t>décédé</a:t>
            </a:r>
            <a:r>
              <a:rPr lang="en-US" sz="1400" dirty="0">
                <a:solidFill>
                  <a:schemeClr val="tx1"/>
                </a:solidFill>
                <a:cs typeface="Times" charset="0"/>
              </a:rPr>
              <a:t> </a:t>
            </a:r>
            <a:r>
              <a:rPr lang="en-US" sz="1400" dirty="0" smtClean="0">
                <a:solidFill>
                  <a:schemeClr val="tx1"/>
                </a:solidFill>
                <a:cs typeface="Times" charset="0"/>
              </a:rPr>
              <a:t>en1878</a:t>
            </a:r>
            <a:r>
              <a:rPr lang="en-US" sz="1400" dirty="0">
                <a:solidFill>
                  <a:schemeClr val="tx1"/>
                </a:solidFill>
                <a:cs typeface="Times" charset="0"/>
              </a:rPr>
              <a:t>. Son petit </a:t>
            </a:r>
            <a:r>
              <a:rPr lang="en-US" sz="1400" dirty="0" err="1">
                <a:solidFill>
                  <a:schemeClr val="tx1"/>
                </a:solidFill>
                <a:cs typeface="Times" charset="0"/>
              </a:rPr>
              <a:t>fils</a:t>
            </a:r>
            <a:endParaRPr lang="en-US" sz="1400" dirty="0">
              <a:solidFill>
                <a:schemeClr val="tx1"/>
              </a:solidFill>
              <a:cs typeface="Times" charset="0"/>
            </a:endParaRPr>
          </a:p>
          <a:p>
            <a:pPr marL="39688"/>
            <a:r>
              <a:rPr lang="en-US" sz="1400" dirty="0">
                <a:solidFill>
                  <a:schemeClr val="tx1"/>
                </a:solidFill>
                <a:cs typeface="Times" charset="0"/>
              </a:rPr>
              <a:t>Henri Becquerel </a:t>
            </a:r>
            <a:r>
              <a:rPr lang="en-US" sz="1400" dirty="0" err="1">
                <a:solidFill>
                  <a:schemeClr val="tx1"/>
                </a:solidFill>
                <a:cs typeface="Times" charset="0"/>
              </a:rPr>
              <a:t>découvrira</a:t>
            </a:r>
            <a:r>
              <a:rPr lang="en-US" sz="1400" dirty="0">
                <a:solidFill>
                  <a:schemeClr val="tx1"/>
                </a:solidFill>
                <a:cs typeface="Times" charset="0"/>
              </a:rPr>
              <a:t> la </a:t>
            </a:r>
            <a:r>
              <a:rPr lang="en-US" sz="1400" dirty="0" err="1">
                <a:solidFill>
                  <a:schemeClr val="tx1"/>
                </a:solidFill>
                <a:cs typeface="Times" charset="0"/>
              </a:rPr>
              <a:t>radioactivité</a:t>
            </a:r>
            <a:r>
              <a:rPr lang="en-US" sz="1400" dirty="0">
                <a:solidFill>
                  <a:schemeClr val="tx1"/>
                </a:solidFill>
                <a:cs typeface="Times" charset="0"/>
              </a:rPr>
              <a:t>.</a:t>
            </a:r>
          </a:p>
          <a:p>
            <a:pPr marL="39688"/>
            <a:r>
              <a:rPr lang="en-US" sz="1400" dirty="0">
                <a:solidFill>
                  <a:schemeClr val="tx1"/>
                </a:solidFill>
                <a:cs typeface="Times" charset="0"/>
              </a:rPr>
              <a:t>En 1839, Antoine Becquerel et son </a:t>
            </a:r>
            <a:r>
              <a:rPr lang="en-US" sz="1400" dirty="0" err="1">
                <a:solidFill>
                  <a:schemeClr val="tx1"/>
                </a:solidFill>
                <a:cs typeface="Times" charset="0"/>
              </a:rPr>
              <a:t>fils</a:t>
            </a:r>
            <a:r>
              <a:rPr lang="en-US" sz="1400" dirty="0">
                <a:solidFill>
                  <a:schemeClr val="tx1"/>
                </a:solidFill>
                <a:cs typeface="Times" charset="0"/>
              </a:rPr>
              <a:t> </a:t>
            </a:r>
            <a:r>
              <a:rPr lang="en-US" sz="1400" dirty="0" err="1">
                <a:solidFill>
                  <a:schemeClr val="tx1"/>
                </a:solidFill>
                <a:cs typeface="Times" charset="0"/>
              </a:rPr>
              <a:t>présentent</a:t>
            </a:r>
            <a:r>
              <a:rPr lang="en-US" sz="1400" dirty="0">
                <a:solidFill>
                  <a:schemeClr val="tx1"/>
                </a:solidFill>
                <a:cs typeface="Times" charset="0"/>
              </a:rPr>
              <a:t> </a:t>
            </a:r>
          </a:p>
          <a:p>
            <a:pPr marL="39688"/>
            <a:r>
              <a:rPr lang="en-US" sz="1400" dirty="0">
                <a:solidFill>
                  <a:schemeClr val="tx1"/>
                </a:solidFill>
                <a:cs typeface="Times" charset="0"/>
              </a:rPr>
              <a:t>pour la première </a:t>
            </a:r>
            <a:r>
              <a:rPr lang="en-US" sz="1400" dirty="0" err="1">
                <a:solidFill>
                  <a:schemeClr val="tx1"/>
                </a:solidFill>
                <a:cs typeface="Times" charset="0"/>
              </a:rPr>
              <a:t>fois</a:t>
            </a:r>
            <a:r>
              <a:rPr lang="en-US" sz="1400" dirty="0">
                <a:solidFill>
                  <a:schemeClr val="tx1"/>
                </a:solidFill>
                <a:cs typeface="Times" charset="0"/>
              </a:rPr>
              <a:t> </a:t>
            </a:r>
            <a:r>
              <a:rPr lang="en-US" sz="1400" dirty="0" err="1">
                <a:solidFill>
                  <a:schemeClr val="tx1"/>
                </a:solidFill>
                <a:cs typeface="Times" charset="0"/>
              </a:rPr>
              <a:t>l’effet</a:t>
            </a:r>
            <a:r>
              <a:rPr lang="en-US" sz="1400" dirty="0">
                <a:solidFill>
                  <a:schemeClr val="tx1"/>
                </a:solidFill>
                <a:cs typeface="Times" charset="0"/>
              </a:rPr>
              <a:t> </a:t>
            </a:r>
            <a:r>
              <a:rPr lang="en-US" sz="1600" dirty="0" err="1">
                <a:solidFill>
                  <a:schemeClr val="tx1"/>
                </a:solidFill>
                <a:cs typeface="Times" charset="0"/>
              </a:rPr>
              <a:t>photoélectrique</a:t>
            </a:r>
            <a:r>
              <a:rPr lang="en-US" sz="1400" dirty="0" smtClean="0">
                <a:solidFill>
                  <a:schemeClr val="tx1"/>
                </a:solidFill>
                <a:cs typeface="Times" charset="0"/>
              </a:rPr>
              <a:t>.</a:t>
            </a:r>
          </a:p>
          <a:p>
            <a:pPr marL="39688"/>
            <a:endParaRPr lang="en-US" sz="1200" dirty="0">
              <a:solidFill>
                <a:schemeClr val="tx1"/>
              </a:solidFill>
              <a:cs typeface="Times" charset="0"/>
            </a:endParaRPr>
          </a:p>
        </p:txBody>
      </p:sp>
      <p:pic>
        <p:nvPicPr>
          <p:cNvPr id="4102" name="Picture 6"/>
          <p:cNvPicPr>
            <a:picLocks noChangeArrowheads="1"/>
          </p:cNvPicPr>
          <p:nvPr/>
        </p:nvPicPr>
        <p:blipFill>
          <a:blip r:embed="rId3"/>
          <a:srcRect/>
          <a:stretch>
            <a:fillRect/>
          </a:stretch>
        </p:blipFill>
        <p:spPr bwMode="auto">
          <a:xfrm>
            <a:off x="5410200" y="2057400"/>
            <a:ext cx="1700213" cy="2209800"/>
          </a:xfrm>
          <a:prstGeom prst="rect">
            <a:avLst/>
          </a:prstGeom>
          <a:noFill/>
          <a:ln w="9525" cap="flat">
            <a:noFill/>
            <a:miter lim="800000"/>
            <a:headEnd/>
            <a:tailEnd/>
          </a:ln>
        </p:spPr>
      </p:pic>
      <p:pic>
        <p:nvPicPr>
          <p:cNvPr id="4103" name="Picture 7"/>
          <p:cNvPicPr>
            <a:picLocks noChangeArrowheads="1"/>
          </p:cNvPicPr>
          <p:nvPr/>
        </p:nvPicPr>
        <p:blipFill>
          <a:blip r:embed="rId4"/>
          <a:srcRect/>
          <a:stretch>
            <a:fillRect/>
          </a:stretch>
        </p:blipFill>
        <p:spPr bwMode="auto">
          <a:xfrm>
            <a:off x="7391400" y="152400"/>
            <a:ext cx="1600200" cy="1152525"/>
          </a:xfrm>
          <a:prstGeom prst="rect">
            <a:avLst/>
          </a:prstGeom>
          <a:noFill/>
          <a:ln w="9525" cap="flat">
            <a:noFill/>
            <a:miter lim="800000"/>
            <a:headEnd/>
            <a:tailEnd/>
          </a:ln>
        </p:spPr>
      </p:pic>
      <p:pic>
        <p:nvPicPr>
          <p:cNvPr id="4104" name="Picture 8"/>
          <p:cNvPicPr>
            <a:picLocks noChangeArrowheads="1"/>
          </p:cNvPicPr>
          <p:nvPr/>
        </p:nvPicPr>
        <p:blipFill>
          <a:blip r:embed="rId5"/>
          <a:srcRect/>
          <a:stretch>
            <a:fillRect/>
          </a:stretch>
        </p:blipFill>
        <p:spPr bwMode="auto">
          <a:xfrm>
            <a:off x="4388788" y="4402691"/>
            <a:ext cx="4755212" cy="1618598"/>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70" y="142852"/>
            <a:ext cx="8858248" cy="2754600"/>
          </a:xfrm>
          <a:prstGeom prst="rect">
            <a:avLst/>
          </a:prstGeom>
        </p:spPr>
        <p:txBody>
          <a:bodyPr wrap="square">
            <a:spAutoFit/>
          </a:bodyPr>
          <a:lstStyle/>
          <a:p>
            <a:pPr algn="ctr" eaLnBrk="0" hangingPunct="0">
              <a:spcBef>
                <a:spcPct val="50000"/>
              </a:spcBef>
            </a:pPr>
            <a:r>
              <a:rPr lang="fr-FR" sz="2800" dirty="0" smtClean="0">
                <a:solidFill>
                  <a:srgbClr val="CC0000"/>
                </a:solidFill>
                <a:cs typeface="Arial" charset="0"/>
              </a:rPr>
              <a:t>Effet Photo-électrique</a:t>
            </a:r>
          </a:p>
          <a:p>
            <a:pPr eaLnBrk="0" hangingPunct="0">
              <a:spcBef>
                <a:spcPts val="600"/>
              </a:spcBef>
            </a:pPr>
            <a:r>
              <a:rPr lang="fr-FR" dirty="0" smtClean="0">
                <a:cs typeface="Arial" charset="0"/>
              </a:rPr>
              <a:t>Découvert par hasard par Hertz (1887)</a:t>
            </a:r>
          </a:p>
          <a:p>
            <a:pPr eaLnBrk="0" hangingPunct="0">
              <a:spcBef>
                <a:spcPts val="600"/>
              </a:spcBef>
            </a:pPr>
            <a:r>
              <a:rPr lang="fr-FR" dirty="0" smtClean="0">
                <a:cs typeface="Arial" charset="0"/>
              </a:rPr>
              <a:t>Étudié par Lennard (1899-1902)</a:t>
            </a:r>
          </a:p>
          <a:p>
            <a:pPr eaLnBrk="0" hangingPunct="0">
              <a:spcBef>
                <a:spcPts val="600"/>
              </a:spcBef>
            </a:pPr>
            <a:r>
              <a:rPr lang="fr-FR" dirty="0" smtClean="0">
                <a:solidFill>
                  <a:srgbClr val="0070C0"/>
                </a:solidFill>
              </a:rPr>
              <a:t>Des électrons sont éjectés des métaux lorsque</a:t>
            </a:r>
          </a:p>
          <a:p>
            <a:pPr eaLnBrk="0" hangingPunct="0">
              <a:spcBef>
                <a:spcPts val="600"/>
              </a:spcBef>
            </a:pPr>
            <a:r>
              <a:rPr lang="fr-FR" dirty="0" smtClean="0">
                <a:solidFill>
                  <a:srgbClr val="0070C0"/>
                </a:solidFill>
              </a:rPr>
              <a:t> ceux ci sont éclairés !</a:t>
            </a:r>
          </a:p>
          <a:p>
            <a:pPr eaLnBrk="0" hangingPunct="0">
              <a:spcBef>
                <a:spcPts val="600"/>
              </a:spcBef>
            </a:pPr>
            <a:endParaRPr lang="fr-FR" dirty="0">
              <a:cs typeface="Arial" charset="0"/>
            </a:endParaRPr>
          </a:p>
        </p:txBody>
      </p:sp>
      <p:pic>
        <p:nvPicPr>
          <p:cNvPr id="5" name="Picture 4"/>
          <p:cNvPicPr>
            <a:picLocks noChangeAspect="1" noChangeArrowheads="1"/>
          </p:cNvPicPr>
          <p:nvPr/>
        </p:nvPicPr>
        <p:blipFill>
          <a:blip r:embed="rId2"/>
          <a:srcRect/>
          <a:stretch>
            <a:fillRect/>
          </a:stretch>
        </p:blipFill>
        <p:spPr bwMode="auto">
          <a:xfrm>
            <a:off x="5929342" y="628640"/>
            <a:ext cx="2857500" cy="1157286"/>
          </a:xfrm>
          <a:prstGeom prst="rect">
            <a:avLst/>
          </a:prstGeom>
          <a:noFill/>
          <a:ln w="9525">
            <a:noFill/>
            <a:miter lim="800000"/>
            <a:headEnd/>
            <a:tailEnd/>
          </a:ln>
          <a:effectLst/>
        </p:spPr>
      </p:pic>
      <p:sp>
        <p:nvSpPr>
          <p:cNvPr id="13" name="Rectangle 12"/>
          <p:cNvSpPr/>
          <p:nvPr/>
        </p:nvSpPr>
        <p:spPr>
          <a:xfrm>
            <a:off x="357174" y="2655886"/>
            <a:ext cx="5286396" cy="3416320"/>
          </a:xfrm>
          <a:prstGeom prst="rect">
            <a:avLst/>
          </a:prstGeom>
        </p:spPr>
        <p:txBody>
          <a:bodyPr wrap="square">
            <a:spAutoFit/>
          </a:bodyPr>
          <a:lstStyle/>
          <a:p>
            <a:pPr algn="just"/>
            <a:r>
              <a:rPr lang="fr-FR" dirty="0" smtClean="0"/>
              <a:t>L’expérience consiste à placer une </a:t>
            </a:r>
            <a:r>
              <a:rPr lang="fr-FR" dirty="0" smtClean="0">
                <a:solidFill>
                  <a:srgbClr val="C00000"/>
                </a:solidFill>
              </a:rPr>
              <a:t>photocathode (métal alcalin) à l’intérieur d’une enceinte sous vide et dont les parois sont transparents jusqu’à l’UV. </a:t>
            </a:r>
            <a:r>
              <a:rPr lang="fr-FR" dirty="0" smtClean="0"/>
              <a:t>Une différence de potentiel est établie entre la photocathode et une anode collectrice. </a:t>
            </a:r>
            <a:r>
              <a:rPr lang="fr-FR" dirty="0" smtClean="0">
                <a:solidFill>
                  <a:srgbClr val="C00000"/>
                </a:solidFill>
              </a:rPr>
              <a:t>Sous l’action d’un rayonnement de longueur d’onde appropriée, un photo courant s’établit</a:t>
            </a:r>
            <a:r>
              <a:rPr lang="fr-FR" dirty="0" smtClean="0"/>
              <a:t>.</a:t>
            </a:r>
            <a:endParaRPr lang="fr-FR" dirty="0"/>
          </a:p>
        </p:txBody>
      </p:sp>
      <p:pic>
        <p:nvPicPr>
          <p:cNvPr id="6" name="Picture 8" descr="Effet photo"/>
          <p:cNvPicPr>
            <a:picLocks noChangeAspect="1" noChangeArrowheads="1"/>
          </p:cNvPicPr>
          <p:nvPr/>
        </p:nvPicPr>
        <p:blipFill>
          <a:blip r:embed="rId3"/>
          <a:srcRect/>
          <a:stretch>
            <a:fillRect/>
          </a:stretch>
        </p:blipFill>
        <p:spPr bwMode="auto">
          <a:xfrm>
            <a:off x="5786447" y="1698648"/>
            <a:ext cx="3286147" cy="5016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CCFFFF"/>
          </a:solidFill>
        </p:spPr>
        <p:txBody>
          <a:bodyPr/>
          <a:lstStyle/>
          <a:p>
            <a:r>
              <a:rPr lang="fr-FR" sz="2400" b="1" u="sng" dirty="0" smtClean="0">
                <a:solidFill>
                  <a:srgbClr val="C00000"/>
                </a:solidFill>
              </a:rPr>
              <a:t>SEANCE INTRODUCTIVE</a:t>
            </a:r>
            <a:r>
              <a:rPr lang="fr-FR" sz="2400" b="1" u="sng" dirty="0"/>
              <a:t/>
            </a:r>
            <a:br>
              <a:rPr lang="fr-FR" sz="2400" b="1" u="sng" dirty="0"/>
            </a:br>
            <a:r>
              <a:rPr lang="fr-FR" sz="2400" b="1" u="sng" dirty="0"/>
              <a:t>Pourquoi a-t-on besoin de la mécanique Quantique ?</a:t>
            </a:r>
          </a:p>
        </p:txBody>
      </p:sp>
      <p:sp>
        <p:nvSpPr>
          <p:cNvPr id="4099" name="Rectangle 3"/>
          <p:cNvSpPr>
            <a:spLocks noGrp="1" noChangeArrowheads="1"/>
          </p:cNvSpPr>
          <p:nvPr>
            <p:ph type="body" idx="1"/>
          </p:nvPr>
        </p:nvSpPr>
        <p:spPr>
          <a:xfrm>
            <a:off x="685800" y="1981200"/>
            <a:ext cx="7772400" cy="4448196"/>
          </a:xfrm>
        </p:spPr>
        <p:txBody>
          <a:bodyPr/>
          <a:lstStyle/>
          <a:p>
            <a:pPr algn="just"/>
            <a:r>
              <a:rPr lang="fr-FR" sz="2400" dirty="0"/>
              <a:t>A la fin du XIXème siècle, </a:t>
            </a:r>
            <a:r>
              <a:rPr lang="fr-FR" sz="2400" b="1" dirty="0"/>
              <a:t>les lois de la nature semblaient totalement connues</a:t>
            </a:r>
            <a:r>
              <a:rPr lang="fr-FR" sz="2400" dirty="0"/>
              <a:t> à travers </a:t>
            </a:r>
            <a:r>
              <a:rPr lang="fr-FR" sz="2400" dirty="0">
                <a:solidFill>
                  <a:srgbClr val="FF0000"/>
                </a:solidFill>
              </a:rPr>
              <a:t>la théorie de la gravitation (Newton) et de l’électromagnétisme (Maxwell). </a:t>
            </a:r>
            <a:r>
              <a:rPr lang="fr-FR" sz="2400" dirty="0"/>
              <a:t>Deux types de mouvements </a:t>
            </a:r>
            <a:r>
              <a:rPr lang="fr-FR" sz="2400" i="1" dirty="0">
                <a:solidFill>
                  <a:srgbClr val="FF0000"/>
                </a:solidFill>
              </a:rPr>
              <a:t>mutuellement exclusifs</a:t>
            </a:r>
            <a:r>
              <a:rPr lang="fr-FR" sz="2400" dirty="0">
                <a:solidFill>
                  <a:srgbClr val="FF0000"/>
                </a:solidFill>
              </a:rPr>
              <a:t> </a:t>
            </a:r>
            <a:r>
              <a:rPr lang="fr-FR" sz="2400" dirty="0"/>
              <a:t>étaient connus :</a:t>
            </a:r>
          </a:p>
          <a:p>
            <a:pPr lvl="1"/>
            <a:r>
              <a:rPr lang="fr-FR" sz="2000" dirty="0">
                <a:solidFill>
                  <a:srgbClr val="0000FF"/>
                </a:solidFill>
              </a:rPr>
              <a:t>Mouvement ondulatoire</a:t>
            </a:r>
            <a:r>
              <a:rPr lang="fr-FR" sz="2000" dirty="0"/>
              <a:t> : </a:t>
            </a:r>
          </a:p>
          <a:p>
            <a:pPr lvl="2" algn="just"/>
            <a:r>
              <a:rPr lang="fr-FR" sz="1800" b="1" dirty="0"/>
              <a:t>Caractérisé par la </a:t>
            </a:r>
            <a:r>
              <a:rPr lang="fr-FR" sz="1800" b="1" i="1" dirty="0"/>
              <a:t>fréquence</a:t>
            </a:r>
            <a:r>
              <a:rPr lang="fr-FR" sz="1800" b="1" dirty="0"/>
              <a:t> et la </a:t>
            </a:r>
            <a:r>
              <a:rPr lang="fr-FR" sz="1800" b="1" i="1" dirty="0"/>
              <a:t>longueur d’onde</a:t>
            </a:r>
            <a:r>
              <a:rPr lang="fr-FR" sz="1800" b="1" dirty="0"/>
              <a:t> d’un signal oscillant.</a:t>
            </a:r>
          </a:p>
          <a:p>
            <a:pPr lvl="2" algn="just"/>
            <a:r>
              <a:rPr lang="fr-FR" sz="1800" b="1" dirty="0"/>
              <a:t>La lumière est considérée comme une onde à cause des phénomènes d’interférences (Young).</a:t>
            </a:r>
          </a:p>
          <a:p>
            <a:pPr lvl="1"/>
            <a:r>
              <a:rPr lang="fr-FR" sz="2000" dirty="0">
                <a:solidFill>
                  <a:srgbClr val="0000FF"/>
                </a:solidFill>
              </a:rPr>
              <a:t>Mouvement d’un solide</a:t>
            </a:r>
            <a:r>
              <a:rPr lang="fr-FR" sz="2000" dirty="0"/>
              <a:t> :</a:t>
            </a:r>
          </a:p>
          <a:p>
            <a:pPr lvl="2" algn="just"/>
            <a:r>
              <a:rPr lang="fr-FR" sz="1800" b="1" dirty="0"/>
              <a:t>Caractérisé par sa</a:t>
            </a:r>
            <a:r>
              <a:rPr lang="fr-FR" sz="1800" b="1" i="1" dirty="0"/>
              <a:t> masse</a:t>
            </a:r>
            <a:r>
              <a:rPr lang="fr-FR" sz="1800" b="1" dirty="0"/>
              <a:t>, sa </a:t>
            </a:r>
            <a:r>
              <a:rPr lang="fr-FR" sz="1800" b="1" i="1" dirty="0"/>
              <a:t>position</a:t>
            </a:r>
            <a:r>
              <a:rPr lang="fr-FR" sz="1800" b="1" dirty="0"/>
              <a:t> et sa </a:t>
            </a:r>
            <a:r>
              <a:rPr lang="fr-FR" sz="1800" b="1" i="1" dirty="0"/>
              <a:t>quantité de mouvement</a:t>
            </a:r>
            <a:r>
              <a:rPr lang="fr-FR" sz="1800" b="1" dirty="0"/>
              <a:t>.</a:t>
            </a:r>
          </a:p>
          <a:p>
            <a:endParaRPr lang="fr-F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4643439" y="1571612"/>
            <a:ext cx="3786214" cy="2500330"/>
            <a:chOff x="2919" y="1113"/>
            <a:chExt cx="2410" cy="1274"/>
          </a:xfrm>
        </p:grpSpPr>
        <p:pic>
          <p:nvPicPr>
            <p:cNvPr id="7193" name="Picture 25"/>
            <p:cNvPicPr>
              <a:picLocks noChangeAspect="1" noChangeArrowheads="1"/>
            </p:cNvPicPr>
            <p:nvPr/>
          </p:nvPicPr>
          <p:blipFill>
            <a:blip r:embed="rId2"/>
            <a:srcRect t="14207" r="16743"/>
            <a:stretch>
              <a:fillRect/>
            </a:stretch>
          </p:blipFill>
          <p:spPr bwMode="auto">
            <a:xfrm>
              <a:off x="2919" y="1113"/>
              <a:ext cx="2320" cy="1274"/>
            </a:xfrm>
            <a:prstGeom prst="rect">
              <a:avLst/>
            </a:prstGeom>
            <a:solidFill>
              <a:schemeClr val="bg1"/>
            </a:solidFill>
          </p:spPr>
        </p:pic>
        <p:sp>
          <p:nvSpPr>
            <p:cNvPr id="7209" name="Rectangle 41"/>
            <p:cNvSpPr>
              <a:spLocks noChangeArrowheads="1"/>
            </p:cNvSpPr>
            <p:nvPr/>
          </p:nvSpPr>
          <p:spPr bwMode="auto">
            <a:xfrm>
              <a:off x="4150" y="1117"/>
              <a:ext cx="1179" cy="227"/>
            </a:xfrm>
            <a:prstGeom prst="rect">
              <a:avLst/>
            </a:prstGeom>
            <a:solidFill>
              <a:schemeClr val="bg1"/>
            </a:solidFill>
            <a:ln w="9525">
              <a:noFill/>
              <a:miter lim="800000"/>
              <a:headEnd/>
              <a:tailEnd/>
            </a:ln>
            <a:effectLst/>
          </p:spPr>
          <p:txBody>
            <a:bodyPr wrap="none" anchor="ctr"/>
            <a:lstStyle/>
            <a:p>
              <a:endParaRPr lang="fr-FR"/>
            </a:p>
          </p:txBody>
        </p:sp>
      </p:grpSp>
      <p:sp>
        <p:nvSpPr>
          <p:cNvPr id="7173" name="Text Box 5"/>
          <p:cNvSpPr txBox="1">
            <a:spLocks noChangeArrowheads="1"/>
          </p:cNvSpPr>
          <p:nvPr/>
        </p:nvSpPr>
        <p:spPr bwMode="auto">
          <a:xfrm>
            <a:off x="395288" y="692150"/>
            <a:ext cx="5594350" cy="474850"/>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sz="2400" dirty="0">
                <a:solidFill>
                  <a:schemeClr val="accent2"/>
                </a:solidFill>
                <a:cs typeface="Arial" charset="0"/>
              </a:rPr>
              <a:t>	</a:t>
            </a:r>
            <a:endParaRPr lang="fr-FR" dirty="0">
              <a:cs typeface="Arial" charset="0"/>
            </a:endParaRPr>
          </a:p>
        </p:txBody>
      </p:sp>
      <p:sp>
        <p:nvSpPr>
          <p:cNvPr id="7194" name="Text Box 26"/>
          <p:cNvSpPr txBox="1">
            <a:spLocks noChangeArrowheads="1"/>
          </p:cNvSpPr>
          <p:nvPr/>
        </p:nvSpPr>
        <p:spPr bwMode="auto">
          <a:xfrm>
            <a:off x="5214942" y="1714488"/>
            <a:ext cx="1143008" cy="253492"/>
          </a:xfrm>
          <a:prstGeom prst="rect">
            <a:avLst/>
          </a:prstGeom>
          <a:solidFill>
            <a:schemeClr val="bg1"/>
          </a:solidFill>
          <a:ln w="9525">
            <a:noFill/>
            <a:miter lim="800000"/>
            <a:headEnd/>
            <a:tailEnd/>
          </a:ln>
          <a:effectLst/>
        </p:spPr>
        <p:txBody>
          <a:bodyPr wrap="square" lIns="3600" tIns="3600" rIns="3600" bIns="3600">
            <a:spAutoFit/>
          </a:bodyPr>
          <a:lstStyle/>
          <a:p>
            <a:pPr algn="l" eaLnBrk="0" hangingPunct="0">
              <a:spcBef>
                <a:spcPct val="50000"/>
              </a:spcBef>
            </a:pPr>
            <a:r>
              <a:rPr lang="fr-FR" sz="1600" dirty="0" err="1">
                <a:solidFill>
                  <a:srgbClr val="0C0F7A"/>
                </a:solidFill>
                <a:cs typeface="Arial" charset="0"/>
              </a:rPr>
              <a:t>Photocourant</a:t>
            </a:r>
            <a:endParaRPr lang="fr-FR" sz="1600" i="1" dirty="0">
              <a:solidFill>
                <a:srgbClr val="0C0F7A"/>
              </a:solidFill>
              <a:cs typeface="Arial" charset="0"/>
            </a:endParaRPr>
          </a:p>
        </p:txBody>
      </p:sp>
      <p:sp>
        <p:nvSpPr>
          <p:cNvPr id="7195" name="Text Box 27"/>
          <p:cNvSpPr txBox="1">
            <a:spLocks noChangeArrowheads="1"/>
          </p:cNvSpPr>
          <p:nvPr/>
        </p:nvSpPr>
        <p:spPr bwMode="auto">
          <a:xfrm>
            <a:off x="6732588" y="3357562"/>
            <a:ext cx="2179637" cy="252413"/>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dirty="0">
                <a:solidFill>
                  <a:srgbClr val="0C0F7A"/>
                </a:solidFill>
                <a:cs typeface="Arial" charset="0"/>
              </a:rPr>
              <a:t>Tension appliquée</a:t>
            </a:r>
            <a:endParaRPr lang="fr-FR" sz="1600" i="1" dirty="0">
              <a:solidFill>
                <a:srgbClr val="0C0F7A"/>
              </a:solidFill>
              <a:cs typeface="Arial" charset="0"/>
            </a:endParaRPr>
          </a:p>
        </p:txBody>
      </p:sp>
      <p:sp>
        <p:nvSpPr>
          <p:cNvPr id="7196" name="Text Box 28"/>
          <p:cNvSpPr txBox="1">
            <a:spLocks noChangeArrowheads="1"/>
          </p:cNvSpPr>
          <p:nvPr/>
        </p:nvSpPr>
        <p:spPr bwMode="auto">
          <a:xfrm>
            <a:off x="428596" y="1196975"/>
            <a:ext cx="4857784" cy="376602"/>
          </a:xfrm>
          <a:prstGeom prst="rect">
            <a:avLst/>
          </a:prstGeom>
          <a:solidFill>
            <a:schemeClr val="bg1"/>
          </a:solidFill>
          <a:ln w="9525">
            <a:noFill/>
            <a:miter lim="800000"/>
            <a:headEnd/>
            <a:tailEnd/>
          </a:ln>
          <a:effectLst/>
        </p:spPr>
        <p:txBody>
          <a:bodyPr wrap="square" lIns="3600" tIns="3600" rIns="3600" bIns="3600">
            <a:spAutoFit/>
          </a:bodyPr>
          <a:lstStyle/>
          <a:p>
            <a:pPr eaLnBrk="0" hangingPunct="0">
              <a:spcBef>
                <a:spcPct val="50000"/>
              </a:spcBef>
            </a:pPr>
            <a:r>
              <a:rPr lang="fr-FR" dirty="0">
                <a:solidFill>
                  <a:srgbClr val="008000"/>
                </a:solidFill>
                <a:cs typeface="Arial" charset="0"/>
              </a:rPr>
              <a:t>Fréquence de la lumière </a:t>
            </a:r>
            <a:r>
              <a:rPr lang="fr-FR" dirty="0">
                <a:solidFill>
                  <a:srgbClr val="008000"/>
                </a:solidFill>
                <a:latin typeface="Symbol" pitchFamily="18" charset="2"/>
                <a:cs typeface="Arial" charset="0"/>
              </a:rPr>
              <a:t>n</a:t>
            </a:r>
            <a:r>
              <a:rPr lang="fr-FR" dirty="0">
                <a:solidFill>
                  <a:srgbClr val="008000"/>
                </a:solidFill>
                <a:cs typeface="Arial" charset="0"/>
              </a:rPr>
              <a:t> = constante</a:t>
            </a:r>
          </a:p>
        </p:txBody>
      </p:sp>
      <p:sp>
        <p:nvSpPr>
          <p:cNvPr id="7197" name="Text Box 29"/>
          <p:cNvSpPr txBox="1">
            <a:spLocks noChangeArrowheads="1"/>
          </p:cNvSpPr>
          <p:nvPr/>
        </p:nvSpPr>
        <p:spPr bwMode="auto">
          <a:xfrm>
            <a:off x="8113713" y="2143116"/>
            <a:ext cx="931862" cy="250825"/>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b="1" dirty="0">
                <a:solidFill>
                  <a:srgbClr val="0C0F7A"/>
                </a:solidFill>
                <a:cs typeface="Arial" charset="0"/>
              </a:rPr>
              <a:t>3</a:t>
            </a:r>
            <a:r>
              <a:rPr lang="fr-FR" sz="1600" b="1" i="1" dirty="0">
                <a:solidFill>
                  <a:srgbClr val="0C0F7A"/>
                </a:solidFill>
                <a:latin typeface="Times New Roman" pitchFamily="18" charset="0"/>
                <a:cs typeface="Times New Roman" pitchFamily="18" charset="0"/>
              </a:rPr>
              <a:t> I</a:t>
            </a:r>
            <a:r>
              <a:rPr lang="fr-FR" sz="1600" b="1" baseline="-25000" dirty="0">
                <a:solidFill>
                  <a:srgbClr val="0C0F7A"/>
                </a:solidFill>
                <a:latin typeface="Symbol" pitchFamily="18" charset="2"/>
                <a:cs typeface="Arial" charset="0"/>
              </a:rPr>
              <a:t>n</a:t>
            </a:r>
            <a:endParaRPr lang="fr-FR" sz="1600" b="1" baseline="-25000" dirty="0">
              <a:solidFill>
                <a:srgbClr val="0C0F7A"/>
              </a:solidFill>
              <a:cs typeface="Arial" charset="0"/>
            </a:endParaRPr>
          </a:p>
        </p:txBody>
      </p:sp>
      <p:sp>
        <p:nvSpPr>
          <p:cNvPr id="7198" name="Text Box 30"/>
          <p:cNvSpPr txBox="1">
            <a:spLocks noChangeArrowheads="1"/>
          </p:cNvSpPr>
          <p:nvPr/>
        </p:nvSpPr>
        <p:spPr bwMode="auto">
          <a:xfrm>
            <a:off x="8001024" y="3035299"/>
            <a:ext cx="906462" cy="250825"/>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b="1" i="1">
                <a:solidFill>
                  <a:srgbClr val="0C0F7A"/>
                </a:solidFill>
                <a:latin typeface="Times New Roman" pitchFamily="18" charset="0"/>
                <a:cs typeface="Times New Roman" pitchFamily="18" charset="0"/>
              </a:rPr>
              <a:t>   I</a:t>
            </a:r>
            <a:r>
              <a:rPr lang="fr-FR" sz="1600" b="1" baseline="-25000">
                <a:solidFill>
                  <a:srgbClr val="0C0F7A"/>
                </a:solidFill>
                <a:latin typeface="Symbol" pitchFamily="18" charset="2"/>
                <a:cs typeface="Arial" charset="0"/>
              </a:rPr>
              <a:t>n</a:t>
            </a:r>
            <a:endParaRPr lang="fr-FR" sz="1600" b="1" baseline="-25000">
              <a:solidFill>
                <a:srgbClr val="0C0F7A"/>
              </a:solidFill>
              <a:cs typeface="Arial" charset="0"/>
            </a:endParaRPr>
          </a:p>
        </p:txBody>
      </p:sp>
      <p:sp>
        <p:nvSpPr>
          <p:cNvPr id="7199" name="Text Box 31"/>
          <p:cNvSpPr txBox="1">
            <a:spLocks noChangeArrowheads="1"/>
          </p:cNvSpPr>
          <p:nvPr/>
        </p:nvSpPr>
        <p:spPr bwMode="auto">
          <a:xfrm>
            <a:off x="8118475" y="2606671"/>
            <a:ext cx="914400" cy="250825"/>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b="1" dirty="0">
                <a:solidFill>
                  <a:srgbClr val="0C0F7A"/>
                </a:solidFill>
                <a:cs typeface="Arial" charset="0"/>
              </a:rPr>
              <a:t>2</a:t>
            </a:r>
            <a:r>
              <a:rPr lang="fr-FR" sz="1600" b="1" i="1" dirty="0">
                <a:solidFill>
                  <a:srgbClr val="0C0F7A"/>
                </a:solidFill>
                <a:latin typeface="Times New Roman" pitchFamily="18" charset="0"/>
                <a:cs typeface="Times New Roman" pitchFamily="18" charset="0"/>
              </a:rPr>
              <a:t> I</a:t>
            </a:r>
            <a:r>
              <a:rPr lang="fr-FR" sz="1600" b="1" baseline="-25000" dirty="0">
                <a:solidFill>
                  <a:srgbClr val="0C0F7A"/>
                </a:solidFill>
                <a:latin typeface="Symbol" pitchFamily="18" charset="2"/>
                <a:cs typeface="Arial" charset="0"/>
              </a:rPr>
              <a:t>n</a:t>
            </a:r>
            <a:endParaRPr lang="fr-FR" sz="1600" b="1" baseline="-25000" dirty="0">
              <a:solidFill>
                <a:srgbClr val="0C0F7A"/>
              </a:solidFill>
              <a:cs typeface="Arial" charset="0"/>
            </a:endParaRPr>
          </a:p>
        </p:txBody>
      </p:sp>
      <p:sp>
        <p:nvSpPr>
          <p:cNvPr id="7206" name="Text Box 38"/>
          <p:cNvSpPr txBox="1">
            <a:spLocks noChangeArrowheads="1"/>
          </p:cNvSpPr>
          <p:nvPr/>
        </p:nvSpPr>
        <p:spPr bwMode="auto">
          <a:xfrm>
            <a:off x="357158" y="500042"/>
            <a:ext cx="2063750" cy="366712"/>
          </a:xfrm>
          <a:prstGeom prst="rect">
            <a:avLst/>
          </a:prstGeom>
          <a:noFill/>
          <a:ln w="9525">
            <a:noFill/>
            <a:miter lim="800000"/>
            <a:headEnd/>
            <a:tailEnd/>
          </a:ln>
          <a:effectLst/>
        </p:spPr>
        <p:txBody>
          <a:bodyPr wrap="none">
            <a:spAutoFit/>
          </a:bodyPr>
          <a:lstStyle/>
          <a:p>
            <a:pPr algn="l"/>
            <a:r>
              <a:rPr lang="fr-FR" b="1" dirty="0"/>
              <a:t>Observations (1):</a:t>
            </a:r>
          </a:p>
        </p:txBody>
      </p:sp>
      <p:sp>
        <p:nvSpPr>
          <p:cNvPr id="7208" name="Text Box 40"/>
          <p:cNvSpPr txBox="1">
            <a:spLocks noChangeArrowheads="1"/>
          </p:cNvSpPr>
          <p:nvPr/>
        </p:nvSpPr>
        <p:spPr bwMode="auto">
          <a:xfrm>
            <a:off x="428596" y="1857364"/>
            <a:ext cx="4572032" cy="4278094"/>
          </a:xfrm>
          <a:prstGeom prst="rect">
            <a:avLst/>
          </a:prstGeom>
          <a:noFill/>
          <a:ln w="9525">
            <a:noFill/>
            <a:miter lim="800000"/>
            <a:headEnd/>
            <a:tailEnd/>
          </a:ln>
          <a:effectLst/>
        </p:spPr>
        <p:txBody>
          <a:bodyPr wrap="square">
            <a:spAutoFit/>
          </a:bodyPr>
          <a:lstStyle/>
          <a:p>
            <a:pPr algn="l">
              <a:buFontTx/>
              <a:buChar char="-"/>
            </a:pPr>
            <a:r>
              <a:rPr lang="fr-FR" i="1" dirty="0" smtClean="0">
                <a:latin typeface="Times New Roman" pitchFamily="18" charset="0"/>
                <a:cs typeface="Times New Roman" pitchFamily="18" charset="0"/>
              </a:rPr>
              <a:t>N</a:t>
            </a:r>
            <a:r>
              <a:rPr lang="fr-FR" dirty="0" smtClean="0"/>
              <a:t> </a:t>
            </a:r>
            <a:r>
              <a:rPr lang="fr-FR" dirty="0"/>
              <a:t>e</a:t>
            </a:r>
            <a:r>
              <a:rPr lang="fr-FR" baseline="30000" dirty="0"/>
              <a:t>–</a:t>
            </a:r>
            <a:r>
              <a:rPr lang="fr-FR" dirty="0"/>
              <a:t> collectés </a:t>
            </a:r>
            <a:r>
              <a:rPr lang="fr-FR" sz="2400" dirty="0">
                <a:sym typeface="Symbol" pitchFamily="18" charset="2"/>
              </a:rPr>
              <a:t></a:t>
            </a:r>
            <a:r>
              <a:rPr lang="fr-FR" dirty="0">
                <a:sym typeface="Symbol" pitchFamily="18" charset="2"/>
              </a:rPr>
              <a:t> </a:t>
            </a:r>
            <a:r>
              <a:rPr lang="fr-FR" i="1" dirty="0" err="1" smtClean="0">
                <a:latin typeface="Times New Roman" pitchFamily="18" charset="0"/>
                <a:cs typeface="Times New Roman" pitchFamily="18" charset="0"/>
                <a:sym typeface="Symbol" pitchFamily="18" charset="2"/>
              </a:rPr>
              <a:t>I</a:t>
            </a:r>
            <a:r>
              <a:rPr lang="fr-FR" i="1" baseline="-25000" dirty="0" err="1" smtClean="0">
                <a:latin typeface="Times New Roman" pitchFamily="18" charset="0"/>
                <a:cs typeface="Times New Roman" pitchFamily="18" charset="0"/>
                <a:sym typeface="Symbol" pitchFamily="18" charset="2"/>
              </a:rPr>
              <a:t>lumière</a:t>
            </a:r>
            <a:endParaRPr lang="fr-FR" i="1" baseline="-25000" dirty="0" smtClean="0">
              <a:latin typeface="Times New Roman" pitchFamily="18" charset="0"/>
              <a:cs typeface="Times New Roman" pitchFamily="18" charset="0"/>
              <a:sym typeface="Symbol" pitchFamily="18" charset="2"/>
            </a:endParaRPr>
          </a:p>
          <a:p>
            <a:pPr algn="l"/>
            <a:endParaRPr lang="fr-FR" dirty="0">
              <a:sym typeface="Symbol" pitchFamily="18" charset="2"/>
            </a:endParaRPr>
          </a:p>
          <a:p>
            <a:pPr algn="l">
              <a:buFontTx/>
              <a:buChar char="-"/>
            </a:pPr>
            <a:r>
              <a:rPr lang="fr-FR" dirty="0" smtClean="0">
                <a:sym typeface="Symbol" pitchFamily="18" charset="2"/>
              </a:rPr>
              <a:t>potentiel </a:t>
            </a:r>
            <a:r>
              <a:rPr lang="fr-FR" dirty="0">
                <a:sym typeface="Symbol" pitchFamily="18" charset="2"/>
              </a:rPr>
              <a:t>variable </a:t>
            </a:r>
            <a:r>
              <a:rPr lang="fr-FR" sz="2000" i="1" dirty="0" err="1">
                <a:latin typeface="Times New Roman" pitchFamily="18" charset="0"/>
                <a:cs typeface="Times New Roman" pitchFamily="18" charset="0"/>
                <a:sym typeface="Symbol" pitchFamily="18" charset="2"/>
              </a:rPr>
              <a:t>V</a:t>
            </a:r>
            <a:r>
              <a:rPr lang="fr-FR" sz="2000" i="1" baseline="-25000" dirty="0" err="1">
                <a:latin typeface="Times New Roman" pitchFamily="18" charset="0"/>
                <a:cs typeface="Times New Roman" pitchFamily="18" charset="0"/>
                <a:sym typeface="Symbol" pitchFamily="18" charset="2"/>
              </a:rPr>
              <a:t>appliqué</a:t>
            </a:r>
            <a:r>
              <a:rPr lang="fr-FR" sz="2000" baseline="-25000" dirty="0">
                <a:latin typeface="Times New Roman" pitchFamily="18" charset="0"/>
                <a:cs typeface="Times New Roman" pitchFamily="18" charset="0"/>
                <a:sym typeface="Symbol" pitchFamily="18" charset="2"/>
              </a:rPr>
              <a:t> </a:t>
            </a:r>
            <a:r>
              <a:rPr lang="fr-FR" dirty="0">
                <a:sym typeface="Symbol" pitchFamily="18" charset="2"/>
              </a:rPr>
              <a:t> </a:t>
            </a:r>
            <a:endParaRPr lang="fr-FR" dirty="0" smtClean="0">
              <a:sym typeface="Symbol" pitchFamily="18" charset="2"/>
            </a:endParaRPr>
          </a:p>
          <a:p>
            <a:pPr algn="l">
              <a:buFontTx/>
              <a:buChar char="-"/>
            </a:pPr>
            <a:endParaRPr lang="fr-FR" dirty="0">
              <a:sym typeface="Symbol" pitchFamily="18" charset="2"/>
            </a:endParaRPr>
          </a:p>
          <a:p>
            <a:pPr algn="l"/>
            <a:r>
              <a:rPr lang="fr-FR" dirty="0">
                <a:sym typeface="Symbol" pitchFamily="18" charset="2"/>
              </a:rPr>
              <a:t>seuls les </a:t>
            </a:r>
            <a:r>
              <a:rPr lang="fr-FR" dirty="0"/>
              <a:t>e</a:t>
            </a:r>
            <a:r>
              <a:rPr lang="fr-FR" baseline="30000" dirty="0"/>
              <a:t>–</a:t>
            </a:r>
            <a:r>
              <a:rPr lang="fr-FR" dirty="0"/>
              <a:t> </a:t>
            </a:r>
            <a:r>
              <a:rPr lang="fr-FR" dirty="0" err="1">
                <a:sym typeface="Symbol" pitchFamily="18" charset="2"/>
              </a:rPr>
              <a:t>tq</a:t>
            </a:r>
            <a:r>
              <a:rPr lang="fr-FR" dirty="0">
                <a:sym typeface="Symbol" pitchFamily="18" charset="2"/>
              </a:rPr>
              <a:t> </a:t>
            </a:r>
            <a:r>
              <a:rPr lang="fr-FR" sz="2000" i="1" dirty="0" err="1">
                <a:latin typeface="Times New Roman" pitchFamily="18" charset="0"/>
                <a:cs typeface="Times New Roman" pitchFamily="18" charset="0"/>
                <a:sym typeface="Symbol" pitchFamily="18" charset="2"/>
              </a:rPr>
              <a:t>E</a:t>
            </a:r>
            <a:r>
              <a:rPr lang="fr-FR" sz="2000" i="1" baseline="-25000" dirty="0" err="1">
                <a:latin typeface="Times New Roman" pitchFamily="18" charset="0"/>
                <a:cs typeface="Times New Roman" pitchFamily="18" charset="0"/>
                <a:sym typeface="Symbol" pitchFamily="18" charset="2"/>
              </a:rPr>
              <a:t>c</a:t>
            </a:r>
            <a:r>
              <a:rPr lang="fr-FR" sz="2000" i="1" baseline="-25000" dirty="0">
                <a:latin typeface="Times New Roman" pitchFamily="18" charset="0"/>
                <a:cs typeface="Times New Roman" pitchFamily="18" charset="0"/>
                <a:sym typeface="Symbol" pitchFamily="18" charset="2"/>
              </a:rPr>
              <a:t> </a:t>
            </a:r>
            <a:r>
              <a:rPr lang="fr-FR" sz="2000" i="1" dirty="0">
                <a:latin typeface="Times New Roman" pitchFamily="18" charset="0"/>
                <a:cs typeface="Arial" charset="0"/>
                <a:sym typeface="Symbol" pitchFamily="18" charset="2"/>
              </a:rPr>
              <a:t>≥</a:t>
            </a:r>
            <a:r>
              <a:rPr lang="fr-FR" sz="2000" i="1" dirty="0">
                <a:latin typeface="Times New Roman" pitchFamily="18" charset="0"/>
                <a:cs typeface="Times New Roman" pitchFamily="18" charset="0"/>
                <a:sym typeface="Symbol" pitchFamily="18" charset="2"/>
              </a:rPr>
              <a:t> |</a:t>
            </a:r>
            <a:r>
              <a:rPr lang="fr-FR" sz="2000" i="1" dirty="0" smtClean="0">
                <a:latin typeface="Times New Roman" pitchFamily="18" charset="0"/>
                <a:cs typeface="Times New Roman" pitchFamily="18" charset="0"/>
                <a:sym typeface="Symbol" pitchFamily="18" charset="2"/>
              </a:rPr>
              <a:t>eV</a:t>
            </a:r>
            <a:r>
              <a:rPr lang="fr-FR" sz="2000" i="1" baseline="-25000" dirty="0" smtClean="0">
                <a:latin typeface="Times New Roman" pitchFamily="18" charset="0"/>
                <a:cs typeface="Times New Roman" pitchFamily="18" charset="0"/>
                <a:sym typeface="Symbol" pitchFamily="18" charset="2"/>
              </a:rPr>
              <a:t>0</a:t>
            </a:r>
            <a:r>
              <a:rPr lang="fr-FR" sz="2000" i="1" dirty="0" smtClean="0">
                <a:latin typeface="Times New Roman" pitchFamily="18" charset="0"/>
                <a:cs typeface="Times New Roman" pitchFamily="18" charset="0"/>
                <a:sym typeface="Symbol" pitchFamily="18" charset="2"/>
              </a:rPr>
              <a:t>|</a:t>
            </a:r>
            <a:r>
              <a:rPr lang="fr-FR" dirty="0" smtClean="0">
                <a:cs typeface="Arial" charset="0"/>
                <a:sym typeface="Symbol" pitchFamily="18" charset="2"/>
              </a:rPr>
              <a:t> </a:t>
            </a:r>
            <a:r>
              <a:rPr lang="fr-FR" dirty="0">
                <a:cs typeface="Arial" charset="0"/>
                <a:sym typeface="Symbol" pitchFamily="18" charset="2"/>
              </a:rPr>
              <a:t>atteignent l'anode</a:t>
            </a:r>
          </a:p>
          <a:p>
            <a:pPr algn="l"/>
            <a:endParaRPr lang="fr-FR" sz="800" dirty="0">
              <a:cs typeface="Arial" charset="0"/>
              <a:sym typeface="Symbol" pitchFamily="18" charset="2"/>
            </a:endParaRPr>
          </a:p>
          <a:p>
            <a:pPr algn="l">
              <a:buFont typeface="Symbol"/>
              <a:buChar char="Þ"/>
            </a:pPr>
            <a:r>
              <a:rPr lang="fr-FR" dirty="0" smtClean="0">
                <a:cs typeface="Arial" charset="0"/>
                <a:sym typeface="Symbol" pitchFamily="18" charset="2"/>
              </a:rPr>
              <a:t>mesure </a:t>
            </a:r>
            <a:r>
              <a:rPr lang="fr-FR" dirty="0">
                <a:cs typeface="Arial" charset="0"/>
                <a:sym typeface="Symbol" pitchFamily="18" charset="2"/>
              </a:rPr>
              <a:t>de </a:t>
            </a:r>
            <a:r>
              <a:rPr lang="fr-FR" sz="2000" i="1" dirty="0" err="1">
                <a:latin typeface="Times New Roman" pitchFamily="18" charset="0"/>
                <a:cs typeface="Times New Roman" pitchFamily="18" charset="0"/>
                <a:sym typeface="Symbol" pitchFamily="18" charset="2"/>
              </a:rPr>
              <a:t>E</a:t>
            </a:r>
            <a:r>
              <a:rPr lang="fr-FR" sz="2000" i="1" baseline="-25000" dirty="0" err="1">
                <a:latin typeface="Times New Roman" pitchFamily="18" charset="0"/>
                <a:cs typeface="Times New Roman" pitchFamily="18" charset="0"/>
                <a:sym typeface="Symbol" pitchFamily="18" charset="2"/>
              </a:rPr>
              <a:t>c</a:t>
            </a:r>
            <a:r>
              <a:rPr lang="fr-FR" i="1" baseline="-25000" dirty="0">
                <a:latin typeface="Times New Roman" pitchFamily="18" charset="0"/>
                <a:cs typeface="Times New Roman" pitchFamily="18" charset="0"/>
                <a:sym typeface="Symbol" pitchFamily="18" charset="2"/>
              </a:rPr>
              <a:t> </a:t>
            </a:r>
            <a:r>
              <a:rPr lang="fr-FR" dirty="0">
                <a:sym typeface="Symbol" pitchFamily="18" charset="2"/>
              </a:rPr>
              <a:t>: </a:t>
            </a:r>
            <a:r>
              <a:rPr lang="fr-FR" dirty="0">
                <a:solidFill>
                  <a:srgbClr val="008000"/>
                </a:solidFill>
                <a:cs typeface="Arial" charset="0"/>
                <a:sym typeface="Symbol" pitchFamily="18" charset="2"/>
              </a:rPr>
              <a:t>potentiel d'arrêt</a:t>
            </a:r>
            <a:r>
              <a:rPr lang="fr-FR" dirty="0">
                <a:cs typeface="Arial" charset="0"/>
                <a:sym typeface="Symbol" pitchFamily="18" charset="2"/>
              </a:rPr>
              <a:t> </a:t>
            </a:r>
            <a:r>
              <a:rPr lang="fr-FR" dirty="0" err="1">
                <a:cs typeface="Arial" charset="0"/>
                <a:sym typeface="Symbol" pitchFamily="18" charset="2"/>
              </a:rPr>
              <a:t>tq</a:t>
            </a:r>
            <a:r>
              <a:rPr lang="fr-FR" dirty="0">
                <a:cs typeface="Arial" charset="0"/>
                <a:sym typeface="Symbol" pitchFamily="18" charset="2"/>
              </a:rPr>
              <a:t> </a:t>
            </a:r>
            <a:r>
              <a:rPr lang="fr-FR" sz="2000" i="1" dirty="0">
                <a:latin typeface="Times New Roman" pitchFamily="18" charset="0"/>
                <a:cs typeface="Times New Roman" pitchFamily="18" charset="0"/>
                <a:sym typeface="Symbol" pitchFamily="18" charset="2"/>
              </a:rPr>
              <a:t>|</a:t>
            </a:r>
            <a:r>
              <a:rPr lang="fr-FR" sz="2000" i="1" dirty="0" smtClean="0">
                <a:latin typeface="Times New Roman" pitchFamily="18" charset="0"/>
                <a:cs typeface="Times New Roman" pitchFamily="18" charset="0"/>
                <a:sym typeface="Symbol" pitchFamily="18" charset="2"/>
              </a:rPr>
              <a:t>eV</a:t>
            </a:r>
            <a:r>
              <a:rPr lang="fr-FR" sz="2000" i="1" baseline="-25000" dirty="0">
                <a:cs typeface="Times New Roman" pitchFamily="18" charset="0"/>
                <a:sym typeface="Symbol" pitchFamily="18" charset="2"/>
              </a:rPr>
              <a:t>0</a:t>
            </a:r>
            <a:r>
              <a:rPr lang="fr-FR" sz="2000" i="1" dirty="0" smtClean="0">
                <a:latin typeface="Times New Roman" pitchFamily="18" charset="0"/>
                <a:cs typeface="Times New Roman" pitchFamily="18" charset="0"/>
                <a:sym typeface="Symbol" pitchFamily="18" charset="2"/>
              </a:rPr>
              <a:t>| </a:t>
            </a:r>
            <a:r>
              <a:rPr lang="fr-FR" sz="2000" i="1" dirty="0">
                <a:latin typeface="Times New Roman" pitchFamily="18" charset="0"/>
                <a:cs typeface="Times New Roman" pitchFamily="18" charset="0"/>
                <a:sym typeface="Symbol" pitchFamily="18" charset="2"/>
              </a:rPr>
              <a:t>= </a:t>
            </a:r>
            <a:r>
              <a:rPr lang="fr-FR" sz="2000" i="1" dirty="0" err="1" smtClean="0">
                <a:latin typeface="Times New Roman" pitchFamily="18" charset="0"/>
                <a:cs typeface="Times New Roman" pitchFamily="18" charset="0"/>
                <a:sym typeface="Symbol" pitchFamily="18" charset="2"/>
              </a:rPr>
              <a:t>E</a:t>
            </a:r>
            <a:r>
              <a:rPr lang="fr-FR" sz="2000" i="1" baseline="-25000" dirty="0" err="1" smtClean="0">
                <a:latin typeface="Times New Roman" pitchFamily="18" charset="0"/>
                <a:cs typeface="Times New Roman" pitchFamily="18" charset="0"/>
                <a:sym typeface="Symbol" pitchFamily="18" charset="2"/>
              </a:rPr>
              <a:t>c</a:t>
            </a:r>
            <a:endParaRPr lang="fr-FR" sz="2000" i="1" baseline="-25000" dirty="0" smtClean="0">
              <a:latin typeface="Times New Roman" pitchFamily="18" charset="0"/>
              <a:cs typeface="Times New Roman" pitchFamily="18" charset="0"/>
              <a:sym typeface="Symbol" pitchFamily="18" charset="2"/>
            </a:endParaRPr>
          </a:p>
          <a:p>
            <a:pPr algn="l">
              <a:buFont typeface="Symbol"/>
              <a:buChar char="Þ"/>
            </a:pPr>
            <a:endParaRPr lang="fr-FR" dirty="0">
              <a:cs typeface="Arial" charset="0"/>
              <a:sym typeface="Symbol" pitchFamily="18" charset="2"/>
            </a:endParaRPr>
          </a:p>
          <a:p>
            <a:pPr algn="l"/>
            <a:r>
              <a:rPr lang="fr-FR" dirty="0">
                <a:sym typeface="Symbol" pitchFamily="18" charset="2"/>
              </a:rPr>
              <a:t>- </a:t>
            </a:r>
            <a:r>
              <a:rPr lang="fr-FR" sz="2000" i="1" dirty="0" err="1">
                <a:solidFill>
                  <a:srgbClr val="CC0000"/>
                </a:solidFill>
                <a:latin typeface="Times New Roman" pitchFamily="18" charset="0"/>
                <a:cs typeface="Times New Roman" pitchFamily="18" charset="0"/>
                <a:sym typeface="Symbol" pitchFamily="18" charset="2"/>
              </a:rPr>
              <a:t>E</a:t>
            </a:r>
            <a:r>
              <a:rPr lang="fr-FR" sz="2000" i="1" baseline="-25000" dirty="0" err="1">
                <a:solidFill>
                  <a:srgbClr val="CC0000"/>
                </a:solidFill>
                <a:latin typeface="Times New Roman" pitchFamily="18" charset="0"/>
                <a:cs typeface="Times New Roman" pitchFamily="18" charset="0"/>
                <a:sym typeface="Symbol" pitchFamily="18" charset="2"/>
              </a:rPr>
              <a:t>c</a:t>
            </a:r>
            <a:r>
              <a:rPr lang="fr-FR" dirty="0">
                <a:solidFill>
                  <a:srgbClr val="CC0000"/>
                </a:solidFill>
                <a:sym typeface="Symbol" pitchFamily="18" charset="2"/>
              </a:rPr>
              <a:t> </a:t>
            </a:r>
            <a:r>
              <a:rPr lang="fr-FR" dirty="0">
                <a:solidFill>
                  <a:srgbClr val="CC0000"/>
                </a:solidFill>
                <a:cs typeface="Arial" charset="0"/>
                <a:sym typeface="Symbol" pitchFamily="18" charset="2"/>
              </a:rPr>
              <a:t>indépendante de l'intensité lumineuse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4572000" y="1916112"/>
            <a:ext cx="3960813" cy="3155962"/>
            <a:chOff x="2880" y="1207"/>
            <a:chExt cx="2495" cy="1260"/>
          </a:xfrm>
        </p:grpSpPr>
        <p:pic>
          <p:nvPicPr>
            <p:cNvPr id="304143" name="Picture 15"/>
            <p:cNvPicPr>
              <a:picLocks noChangeAspect="1" noChangeArrowheads="1"/>
            </p:cNvPicPr>
            <p:nvPr/>
          </p:nvPicPr>
          <p:blipFill>
            <a:blip r:embed="rId2"/>
            <a:srcRect t="30780" r="12842"/>
            <a:stretch>
              <a:fillRect/>
            </a:stretch>
          </p:blipFill>
          <p:spPr bwMode="auto">
            <a:xfrm>
              <a:off x="2880" y="1283"/>
              <a:ext cx="2444" cy="1184"/>
            </a:xfrm>
            <a:prstGeom prst="rect">
              <a:avLst/>
            </a:prstGeom>
            <a:noFill/>
          </p:spPr>
        </p:pic>
        <p:sp>
          <p:nvSpPr>
            <p:cNvPr id="304153" name="Rectangle 25"/>
            <p:cNvSpPr>
              <a:spLocks noChangeArrowheads="1"/>
            </p:cNvSpPr>
            <p:nvPr/>
          </p:nvSpPr>
          <p:spPr bwMode="auto">
            <a:xfrm>
              <a:off x="4286" y="1207"/>
              <a:ext cx="1089" cy="182"/>
            </a:xfrm>
            <a:prstGeom prst="rect">
              <a:avLst/>
            </a:prstGeom>
            <a:solidFill>
              <a:schemeClr val="bg1"/>
            </a:solidFill>
            <a:ln w="9525">
              <a:noFill/>
              <a:miter lim="800000"/>
              <a:headEnd/>
              <a:tailEnd/>
            </a:ln>
            <a:effectLst/>
          </p:spPr>
          <p:txBody>
            <a:bodyPr wrap="none" anchor="ctr"/>
            <a:lstStyle/>
            <a:p>
              <a:endParaRPr lang="fr-FR"/>
            </a:p>
          </p:txBody>
        </p:sp>
      </p:grpSp>
      <p:sp>
        <p:nvSpPr>
          <p:cNvPr id="304144" name="Text Box 16"/>
          <p:cNvSpPr txBox="1">
            <a:spLocks noChangeArrowheads="1"/>
          </p:cNvSpPr>
          <p:nvPr/>
        </p:nvSpPr>
        <p:spPr bwMode="auto">
          <a:xfrm>
            <a:off x="285720" y="1285860"/>
            <a:ext cx="5143536" cy="930600"/>
          </a:xfrm>
          <a:prstGeom prst="rect">
            <a:avLst/>
          </a:prstGeom>
          <a:solidFill>
            <a:schemeClr val="bg1"/>
          </a:solidFill>
          <a:ln w="9525">
            <a:noFill/>
            <a:miter lim="800000"/>
            <a:headEnd/>
            <a:tailEnd/>
          </a:ln>
          <a:effectLst/>
        </p:spPr>
        <p:txBody>
          <a:bodyPr wrap="square" lIns="3600" tIns="3600" rIns="3600" bIns="3600">
            <a:spAutoFit/>
          </a:bodyPr>
          <a:lstStyle/>
          <a:p>
            <a:pPr eaLnBrk="0" hangingPunct="0">
              <a:spcBef>
                <a:spcPct val="50000"/>
              </a:spcBef>
            </a:pPr>
            <a:r>
              <a:rPr lang="fr-FR" dirty="0">
                <a:solidFill>
                  <a:srgbClr val="008000"/>
                </a:solidFill>
                <a:cs typeface="Arial" charset="0"/>
              </a:rPr>
              <a:t>Intensité de photons  </a:t>
            </a:r>
            <a:r>
              <a:rPr lang="fr-FR" i="1" dirty="0">
                <a:solidFill>
                  <a:srgbClr val="008000"/>
                </a:solidFill>
                <a:cs typeface="Arial" charset="0"/>
              </a:rPr>
              <a:t>I</a:t>
            </a:r>
            <a:r>
              <a:rPr lang="fr-FR" baseline="-25000" dirty="0">
                <a:solidFill>
                  <a:srgbClr val="008000"/>
                </a:solidFill>
                <a:latin typeface="Symbol" pitchFamily="18" charset="2"/>
                <a:cs typeface="Arial" charset="0"/>
              </a:rPr>
              <a:t>n</a:t>
            </a:r>
            <a:r>
              <a:rPr lang="fr-FR" dirty="0">
                <a:solidFill>
                  <a:srgbClr val="008000"/>
                </a:solidFill>
                <a:cs typeface="Arial" charset="0"/>
              </a:rPr>
              <a:t> </a:t>
            </a:r>
            <a:r>
              <a:rPr lang="fr-FR" dirty="0" smtClean="0">
                <a:solidFill>
                  <a:srgbClr val="008000"/>
                </a:solidFill>
                <a:cs typeface="Arial" charset="0"/>
              </a:rPr>
              <a:t>= constante</a:t>
            </a:r>
          </a:p>
          <a:p>
            <a:pPr eaLnBrk="0" hangingPunct="0">
              <a:spcBef>
                <a:spcPct val="50000"/>
              </a:spcBef>
            </a:pPr>
            <a:endParaRPr lang="fr-FR" i="1" dirty="0">
              <a:solidFill>
                <a:srgbClr val="008000"/>
              </a:solidFill>
              <a:cs typeface="Arial" charset="0"/>
            </a:endParaRPr>
          </a:p>
        </p:txBody>
      </p:sp>
      <p:sp>
        <p:nvSpPr>
          <p:cNvPr id="304145" name="Text Box 17"/>
          <p:cNvSpPr txBox="1">
            <a:spLocks noChangeArrowheads="1"/>
          </p:cNvSpPr>
          <p:nvPr/>
        </p:nvSpPr>
        <p:spPr bwMode="auto">
          <a:xfrm>
            <a:off x="5286380" y="2008188"/>
            <a:ext cx="1211273" cy="253492"/>
          </a:xfrm>
          <a:prstGeom prst="rect">
            <a:avLst/>
          </a:prstGeom>
          <a:solidFill>
            <a:schemeClr val="bg1"/>
          </a:solidFill>
          <a:ln w="9525">
            <a:noFill/>
            <a:miter lim="800000"/>
            <a:headEnd/>
            <a:tailEnd/>
          </a:ln>
          <a:effectLst/>
        </p:spPr>
        <p:txBody>
          <a:bodyPr wrap="square" lIns="3600" tIns="3600" rIns="3600" bIns="3600">
            <a:spAutoFit/>
          </a:bodyPr>
          <a:lstStyle/>
          <a:p>
            <a:pPr eaLnBrk="0" hangingPunct="0">
              <a:spcBef>
                <a:spcPct val="50000"/>
              </a:spcBef>
            </a:pPr>
            <a:r>
              <a:rPr lang="fr-FR" sz="1600" dirty="0" err="1">
                <a:solidFill>
                  <a:srgbClr val="0C0F7A"/>
                </a:solidFill>
                <a:cs typeface="Arial" charset="0"/>
              </a:rPr>
              <a:t>Photocourant</a:t>
            </a:r>
            <a:endParaRPr lang="fr-FR" sz="1600" i="1" dirty="0">
              <a:solidFill>
                <a:srgbClr val="0C0F7A"/>
              </a:solidFill>
              <a:cs typeface="Arial" charset="0"/>
            </a:endParaRPr>
          </a:p>
        </p:txBody>
      </p:sp>
      <p:sp>
        <p:nvSpPr>
          <p:cNvPr id="304146" name="Text Box 18"/>
          <p:cNvSpPr txBox="1">
            <a:spLocks noChangeArrowheads="1"/>
          </p:cNvSpPr>
          <p:nvPr/>
        </p:nvSpPr>
        <p:spPr bwMode="auto">
          <a:xfrm>
            <a:off x="6940550" y="3963993"/>
            <a:ext cx="1828800" cy="250825"/>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dirty="0">
                <a:solidFill>
                  <a:srgbClr val="0C0F7A"/>
                </a:solidFill>
                <a:cs typeface="Arial" charset="0"/>
              </a:rPr>
              <a:t>Tension appliquée</a:t>
            </a:r>
            <a:endParaRPr lang="fr-FR" sz="1600" i="1" dirty="0">
              <a:solidFill>
                <a:srgbClr val="0C0F7A"/>
              </a:solidFill>
              <a:cs typeface="Arial" charset="0"/>
            </a:endParaRPr>
          </a:p>
        </p:txBody>
      </p:sp>
      <p:sp>
        <p:nvSpPr>
          <p:cNvPr id="304147" name="Text Box 19"/>
          <p:cNvSpPr txBox="1">
            <a:spLocks noChangeArrowheads="1"/>
          </p:cNvSpPr>
          <p:nvPr/>
        </p:nvSpPr>
        <p:spPr bwMode="auto">
          <a:xfrm>
            <a:off x="357158" y="571480"/>
            <a:ext cx="2063750" cy="366712"/>
          </a:xfrm>
          <a:prstGeom prst="rect">
            <a:avLst/>
          </a:prstGeom>
          <a:noFill/>
          <a:ln w="9525">
            <a:noFill/>
            <a:miter lim="800000"/>
            <a:headEnd/>
            <a:tailEnd/>
          </a:ln>
          <a:effectLst/>
        </p:spPr>
        <p:txBody>
          <a:bodyPr wrap="none">
            <a:spAutoFit/>
          </a:bodyPr>
          <a:lstStyle/>
          <a:p>
            <a:pPr algn="l"/>
            <a:r>
              <a:rPr lang="fr-FR" b="1" dirty="0"/>
              <a:t>Observations (2):</a:t>
            </a:r>
          </a:p>
        </p:txBody>
      </p:sp>
      <p:sp>
        <p:nvSpPr>
          <p:cNvPr id="304152" name="Rectangle 24"/>
          <p:cNvSpPr>
            <a:spLocks noChangeArrowheads="1"/>
          </p:cNvSpPr>
          <p:nvPr/>
        </p:nvSpPr>
        <p:spPr bwMode="auto">
          <a:xfrm>
            <a:off x="214282" y="2143116"/>
            <a:ext cx="4572032" cy="3308598"/>
          </a:xfrm>
          <a:prstGeom prst="rect">
            <a:avLst/>
          </a:prstGeom>
          <a:noFill/>
          <a:ln w="9525">
            <a:noFill/>
            <a:miter lim="800000"/>
            <a:headEnd/>
            <a:tailEnd/>
          </a:ln>
          <a:effectLst/>
        </p:spPr>
        <p:txBody>
          <a:bodyPr wrap="square">
            <a:spAutoFit/>
          </a:bodyPr>
          <a:lstStyle/>
          <a:p>
            <a:pPr algn="l"/>
            <a:r>
              <a:rPr lang="fr-FR" dirty="0">
                <a:sym typeface="Symbol" pitchFamily="18" charset="2"/>
              </a:rPr>
              <a:t>- </a:t>
            </a:r>
            <a:r>
              <a:rPr lang="fr-FR" sz="2000" dirty="0">
                <a:latin typeface="Times New Roman" pitchFamily="18" charset="0"/>
                <a:cs typeface="Times New Roman" pitchFamily="18" charset="0"/>
                <a:sym typeface="Symbol" pitchFamily="18" charset="2"/>
              </a:rPr>
              <a:t>|</a:t>
            </a:r>
            <a:r>
              <a:rPr lang="fr-FR" sz="2000" i="1" dirty="0">
                <a:latin typeface="Times New Roman" pitchFamily="18" charset="0"/>
                <a:cs typeface="Times New Roman" pitchFamily="18" charset="0"/>
                <a:sym typeface="Symbol" pitchFamily="18" charset="2"/>
              </a:rPr>
              <a:t>V</a:t>
            </a:r>
            <a:r>
              <a:rPr lang="fr-FR" sz="2000" i="1" baseline="-25000" dirty="0">
                <a:latin typeface="Times New Roman" pitchFamily="18" charset="0"/>
                <a:cs typeface="Times New Roman" pitchFamily="18" charset="0"/>
                <a:sym typeface="Symbol" pitchFamily="18" charset="2"/>
              </a:rPr>
              <a:t>o</a:t>
            </a:r>
            <a:r>
              <a:rPr lang="fr-FR" sz="2000" i="1" dirty="0">
                <a:latin typeface="Times New Roman" pitchFamily="18" charset="0"/>
                <a:cs typeface="Times New Roman" pitchFamily="18" charset="0"/>
                <a:sym typeface="Symbol" pitchFamily="18" charset="2"/>
              </a:rPr>
              <a:t>| </a:t>
            </a:r>
            <a:r>
              <a:rPr lang="fr-FR" dirty="0">
                <a:cs typeface="Arial" charset="0"/>
                <a:sym typeface="Symbol" pitchFamily="18" charset="2"/>
              </a:rPr>
              <a:t>augmente si la fréquence </a:t>
            </a:r>
            <a:r>
              <a:rPr lang="fr-FR" sz="2000" dirty="0">
                <a:latin typeface="Symbol" pitchFamily="18" charset="2"/>
              </a:rPr>
              <a:t>n</a:t>
            </a:r>
            <a:r>
              <a:rPr lang="fr-FR" dirty="0">
                <a:latin typeface="Symbol" pitchFamily="18" charset="2"/>
              </a:rPr>
              <a:t> </a:t>
            </a:r>
            <a:r>
              <a:rPr lang="fr-FR" dirty="0">
                <a:cs typeface="Arial" charset="0"/>
              </a:rPr>
              <a:t>de la lumière</a:t>
            </a:r>
            <a:r>
              <a:rPr lang="fr-FR" b="1" dirty="0">
                <a:solidFill>
                  <a:srgbClr val="008000"/>
                </a:solidFill>
                <a:cs typeface="Arial" charset="0"/>
              </a:rPr>
              <a:t> </a:t>
            </a:r>
            <a:r>
              <a:rPr lang="fr-FR" dirty="0">
                <a:cs typeface="Arial" charset="0"/>
              </a:rPr>
              <a:t>augmente</a:t>
            </a:r>
            <a:endParaRPr lang="fr-FR" sz="2800" dirty="0">
              <a:cs typeface="Arial" charset="0"/>
            </a:endParaRPr>
          </a:p>
          <a:p>
            <a:pPr algn="l"/>
            <a:endParaRPr lang="fr-FR" sz="900" dirty="0">
              <a:cs typeface="Arial" charset="0"/>
            </a:endParaRPr>
          </a:p>
          <a:p>
            <a:pPr algn="l"/>
            <a:r>
              <a:rPr lang="fr-FR" sz="2800" dirty="0">
                <a:cs typeface="Arial" charset="0"/>
              </a:rPr>
              <a:t>=&gt; </a:t>
            </a:r>
            <a:r>
              <a:rPr lang="fr-FR" i="1" dirty="0" err="1">
                <a:solidFill>
                  <a:srgbClr val="CC0000"/>
                </a:solidFill>
                <a:latin typeface="Times New Roman" pitchFamily="18" charset="0"/>
                <a:cs typeface="Times New Roman" pitchFamily="18" charset="0"/>
              </a:rPr>
              <a:t>E</a:t>
            </a:r>
            <a:r>
              <a:rPr lang="fr-FR" i="1" baseline="-25000" dirty="0" err="1">
                <a:solidFill>
                  <a:srgbClr val="CC0000"/>
                </a:solidFill>
                <a:latin typeface="Times New Roman" pitchFamily="18" charset="0"/>
                <a:cs typeface="Times New Roman" pitchFamily="18" charset="0"/>
              </a:rPr>
              <a:t>c</a:t>
            </a:r>
            <a:r>
              <a:rPr lang="fr-FR" dirty="0">
                <a:solidFill>
                  <a:srgbClr val="CC0000"/>
                </a:solidFill>
                <a:cs typeface="Arial" charset="0"/>
              </a:rPr>
              <a:t> </a:t>
            </a:r>
            <a:r>
              <a:rPr lang="fr-FR" dirty="0">
                <a:solidFill>
                  <a:srgbClr val="CC0000"/>
                </a:solidFill>
                <a:latin typeface="Times New Roman" pitchFamily="18" charset="0"/>
                <a:cs typeface="Times New Roman" pitchFamily="18" charset="0"/>
              </a:rPr>
              <a:t>=</a:t>
            </a:r>
            <a:r>
              <a:rPr lang="fr-FR" dirty="0">
                <a:solidFill>
                  <a:srgbClr val="CC0000"/>
                </a:solidFill>
                <a:cs typeface="Arial" charset="0"/>
              </a:rPr>
              <a:t> </a:t>
            </a:r>
            <a:r>
              <a:rPr lang="fr-FR" i="1" dirty="0">
                <a:solidFill>
                  <a:srgbClr val="CC0000"/>
                </a:solidFill>
                <a:latin typeface="Times New Roman" pitchFamily="18" charset="0"/>
                <a:cs typeface="Times New Roman" pitchFamily="18" charset="0"/>
              </a:rPr>
              <a:t>f </a:t>
            </a:r>
            <a:r>
              <a:rPr lang="fr-FR" dirty="0">
                <a:solidFill>
                  <a:srgbClr val="CC0000"/>
                </a:solidFill>
                <a:latin typeface="Times New Roman" pitchFamily="18" charset="0"/>
                <a:cs typeface="Times New Roman" pitchFamily="18" charset="0"/>
              </a:rPr>
              <a:t>(</a:t>
            </a:r>
            <a:r>
              <a:rPr lang="fr-FR" b="1" dirty="0">
                <a:solidFill>
                  <a:srgbClr val="CC0000"/>
                </a:solidFill>
                <a:latin typeface="Symbol" pitchFamily="18" charset="2"/>
              </a:rPr>
              <a:t>n</a:t>
            </a:r>
            <a:r>
              <a:rPr lang="fr-FR" dirty="0">
                <a:solidFill>
                  <a:srgbClr val="CC0000"/>
                </a:solidFill>
                <a:latin typeface="Times New Roman" pitchFamily="18" charset="0"/>
                <a:cs typeface="Times New Roman" pitchFamily="18" charset="0"/>
              </a:rPr>
              <a:t>)</a:t>
            </a:r>
            <a:endParaRPr lang="fr-FR" sz="2800" dirty="0">
              <a:solidFill>
                <a:srgbClr val="CC0000"/>
              </a:solidFill>
              <a:latin typeface="Times New Roman" pitchFamily="18" charset="0"/>
              <a:cs typeface="Times New Roman" pitchFamily="18" charset="0"/>
            </a:endParaRPr>
          </a:p>
          <a:p>
            <a:pPr algn="l"/>
            <a:endParaRPr lang="fr-FR" sz="2800" dirty="0">
              <a:solidFill>
                <a:srgbClr val="CC0000"/>
              </a:solidFill>
              <a:cs typeface="Arial" charset="0"/>
            </a:endParaRPr>
          </a:p>
          <a:p>
            <a:pPr algn="l"/>
            <a:r>
              <a:rPr lang="fr-FR" dirty="0">
                <a:cs typeface="Arial" charset="0"/>
              </a:rPr>
              <a:t>- seuil de l'effet photo-électrique : </a:t>
            </a:r>
            <a:r>
              <a:rPr lang="fr-FR" b="1" dirty="0">
                <a:solidFill>
                  <a:srgbClr val="008000"/>
                </a:solidFill>
                <a:latin typeface="Symbol" pitchFamily="18" charset="2"/>
              </a:rPr>
              <a:t>n</a:t>
            </a:r>
            <a:r>
              <a:rPr lang="fr-FR" b="1" baseline="-25000" dirty="0">
                <a:solidFill>
                  <a:srgbClr val="008000"/>
                </a:solidFill>
                <a:latin typeface="Symbol" pitchFamily="18" charset="2"/>
              </a:rPr>
              <a:t>o</a:t>
            </a:r>
            <a:endParaRPr lang="fr-FR" dirty="0">
              <a:cs typeface="Arial" charset="0"/>
            </a:endParaRPr>
          </a:p>
          <a:p>
            <a:pPr algn="l"/>
            <a:endParaRPr lang="fr-FR" dirty="0">
              <a:cs typeface="Arial" charset="0"/>
            </a:endParaRPr>
          </a:p>
          <a:p>
            <a:pPr algn="l"/>
            <a:r>
              <a:rPr lang="fr-FR" dirty="0" smtClean="0">
                <a:cs typeface="Arial" charset="0"/>
              </a:rPr>
              <a:t>- si </a:t>
            </a:r>
            <a:r>
              <a:rPr lang="fr-FR" b="1" dirty="0">
                <a:solidFill>
                  <a:srgbClr val="008000"/>
                </a:solidFill>
                <a:latin typeface="Symbol" pitchFamily="18" charset="2"/>
              </a:rPr>
              <a:t>n &lt; n</a:t>
            </a:r>
            <a:r>
              <a:rPr lang="fr-FR" b="1" baseline="-25000" dirty="0">
                <a:solidFill>
                  <a:srgbClr val="008000"/>
                </a:solidFill>
                <a:latin typeface="Symbol" pitchFamily="18" charset="2"/>
              </a:rPr>
              <a:t>o</a:t>
            </a:r>
            <a:r>
              <a:rPr lang="fr-FR" baseline="-25000" dirty="0">
                <a:solidFill>
                  <a:srgbClr val="008000"/>
                </a:solidFill>
                <a:cs typeface="Arial" charset="0"/>
              </a:rPr>
              <a:t> </a:t>
            </a:r>
            <a:r>
              <a:rPr lang="fr-FR" dirty="0">
                <a:cs typeface="Arial" charset="0"/>
              </a:rPr>
              <a:t>alors aucun</a:t>
            </a:r>
            <a:r>
              <a:rPr lang="fr-FR" baseline="-25000" dirty="0">
                <a:cs typeface="Arial" charset="0"/>
              </a:rPr>
              <a:t> </a:t>
            </a:r>
            <a:r>
              <a:rPr lang="fr-FR" baseline="-25000" dirty="0" smtClean="0">
                <a:cs typeface="Arial" charset="0"/>
              </a:rPr>
              <a:t> </a:t>
            </a:r>
            <a:r>
              <a:rPr lang="fr-FR" dirty="0" smtClean="0"/>
              <a:t>e</a:t>
            </a:r>
            <a:r>
              <a:rPr lang="fr-FR" baseline="30000" dirty="0"/>
              <a:t>–</a:t>
            </a:r>
            <a:r>
              <a:rPr lang="fr-FR" baseline="-25000" dirty="0">
                <a:cs typeface="Arial" charset="0"/>
              </a:rPr>
              <a:t> </a:t>
            </a:r>
            <a:r>
              <a:rPr lang="fr-FR" dirty="0">
                <a:cs typeface="Arial" charset="0"/>
              </a:rPr>
              <a:t>n'est éjecté</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366714" y="142852"/>
            <a:ext cx="8420128" cy="800219"/>
          </a:xfrm>
          <a:prstGeom prst="rect">
            <a:avLst/>
          </a:prstGeom>
          <a:noFill/>
          <a:ln w="12700" cap="flat">
            <a:noFill/>
            <a:miter lim="800000"/>
            <a:headEnd type="none" w="med" len="med"/>
            <a:tailEnd type="none" w="med" len="med"/>
          </a:ln>
        </p:spPr>
        <p:txBody>
          <a:bodyPr wrap="square" lIns="0" tIns="0" rIns="40639" bIns="0">
            <a:spAutoFit/>
          </a:bodyPr>
          <a:lstStyle/>
          <a:p>
            <a:pPr marL="39688" algn="just"/>
            <a:r>
              <a:rPr lang="en-US" b="1" dirty="0" err="1" smtClean="0">
                <a:solidFill>
                  <a:srgbClr val="0070C0"/>
                </a:solidFill>
                <a:cs typeface="Times" charset="0"/>
              </a:rPr>
              <a:t>Résultats</a:t>
            </a:r>
            <a:r>
              <a:rPr lang="en-US" b="1" dirty="0" smtClean="0">
                <a:solidFill>
                  <a:srgbClr val="0070C0"/>
                </a:solidFill>
                <a:cs typeface="Times" charset="0"/>
              </a:rPr>
              <a:t> </a:t>
            </a:r>
            <a:r>
              <a:rPr lang="en-US" b="1" dirty="0" err="1" smtClean="0">
                <a:solidFill>
                  <a:srgbClr val="0070C0"/>
                </a:solidFill>
                <a:cs typeface="Times" charset="0"/>
              </a:rPr>
              <a:t>expérimentaux</a:t>
            </a:r>
            <a:r>
              <a:rPr lang="en-US" sz="2000" b="1" dirty="0" smtClean="0">
                <a:solidFill>
                  <a:schemeClr val="tx1"/>
                </a:solidFill>
                <a:cs typeface="Times" charset="0"/>
              </a:rPr>
              <a:t>:</a:t>
            </a:r>
            <a:r>
              <a:rPr lang="en-US" sz="3200" dirty="0" smtClean="0">
                <a:solidFill>
                  <a:schemeClr val="tx1"/>
                </a:solidFill>
                <a:cs typeface="Times" charset="0"/>
              </a:rPr>
              <a:t> </a:t>
            </a:r>
            <a:r>
              <a:rPr lang="en-US" sz="2000" dirty="0">
                <a:solidFill>
                  <a:schemeClr val="tx1"/>
                </a:solidFill>
                <a:cs typeface="Times" charset="0"/>
              </a:rPr>
              <a:t>un </a:t>
            </a:r>
            <a:r>
              <a:rPr lang="en-US" sz="2000" dirty="0" err="1">
                <a:solidFill>
                  <a:schemeClr val="tx1"/>
                </a:solidFill>
                <a:cs typeface="Times" charset="0"/>
              </a:rPr>
              <a:t>métal</a:t>
            </a:r>
            <a:r>
              <a:rPr lang="en-US" sz="2000" dirty="0">
                <a:solidFill>
                  <a:schemeClr val="tx1"/>
                </a:solidFill>
                <a:cs typeface="Times" charset="0"/>
              </a:rPr>
              <a:t> </a:t>
            </a:r>
            <a:r>
              <a:rPr lang="en-US" sz="2000" dirty="0" err="1">
                <a:solidFill>
                  <a:schemeClr val="tx1"/>
                </a:solidFill>
                <a:cs typeface="Times" charset="0"/>
              </a:rPr>
              <a:t>soumis</a:t>
            </a:r>
            <a:r>
              <a:rPr lang="en-US" sz="2000" dirty="0">
                <a:solidFill>
                  <a:schemeClr val="tx1"/>
                </a:solidFill>
                <a:cs typeface="Times" charset="0"/>
              </a:rPr>
              <a:t> à </a:t>
            </a:r>
            <a:r>
              <a:rPr lang="en-US" sz="2000" dirty="0" err="1">
                <a:solidFill>
                  <a:schemeClr val="tx1"/>
                </a:solidFill>
                <a:cs typeface="Times" charset="0"/>
              </a:rPr>
              <a:t>une</a:t>
            </a:r>
            <a:r>
              <a:rPr lang="en-US" sz="2000" dirty="0">
                <a:solidFill>
                  <a:schemeClr val="tx1"/>
                </a:solidFill>
                <a:cs typeface="Times" charset="0"/>
              </a:rPr>
              <a:t> </a:t>
            </a:r>
            <a:r>
              <a:rPr lang="en-US" sz="2000" dirty="0" err="1">
                <a:solidFill>
                  <a:schemeClr val="tx1"/>
                </a:solidFill>
                <a:cs typeface="Times" charset="0"/>
              </a:rPr>
              <a:t>lumière</a:t>
            </a:r>
            <a:r>
              <a:rPr lang="en-US" sz="2000" dirty="0">
                <a:solidFill>
                  <a:schemeClr val="tx1"/>
                </a:solidFill>
                <a:cs typeface="Times" charset="0"/>
              </a:rPr>
              <a:t> </a:t>
            </a:r>
            <a:r>
              <a:rPr lang="en-US" sz="2000" dirty="0" err="1">
                <a:solidFill>
                  <a:schemeClr val="tx1"/>
                </a:solidFill>
                <a:cs typeface="Times" charset="0"/>
              </a:rPr>
              <a:t>incidente</a:t>
            </a:r>
            <a:r>
              <a:rPr lang="en-US" sz="2000" dirty="0">
                <a:solidFill>
                  <a:schemeClr val="tx1"/>
                </a:solidFill>
                <a:cs typeface="Times" charset="0"/>
              </a:rPr>
              <a:t> de </a:t>
            </a:r>
            <a:r>
              <a:rPr lang="en-US" sz="2000" dirty="0" err="1">
                <a:solidFill>
                  <a:schemeClr val="tx1"/>
                </a:solidFill>
                <a:cs typeface="Times" charset="0"/>
              </a:rPr>
              <a:t>fréquence</a:t>
            </a:r>
            <a:r>
              <a:rPr lang="en-US" sz="2000" dirty="0">
                <a:solidFill>
                  <a:schemeClr val="tx1"/>
                </a:solidFill>
                <a:cs typeface="Times" charset="0"/>
              </a:rPr>
              <a:t> </a:t>
            </a:r>
            <a:r>
              <a:rPr lang="el-GR" sz="2000" dirty="0" smtClean="0">
                <a:solidFill>
                  <a:schemeClr val="tx1"/>
                </a:solidFill>
                <a:latin typeface="Times New Roman"/>
                <a:ea typeface="Symbol" charset="2"/>
                <a:cs typeface="Times New Roman"/>
                <a:sym typeface="Symbol" charset="2"/>
              </a:rPr>
              <a:t>ν</a:t>
            </a:r>
            <a:r>
              <a:rPr lang="en-US" sz="2000" dirty="0" smtClean="0">
                <a:solidFill>
                  <a:schemeClr val="tx1"/>
                </a:solidFill>
                <a:cs typeface="Times" charset="0"/>
              </a:rPr>
              <a:t> </a:t>
            </a:r>
            <a:r>
              <a:rPr lang="en-US" sz="2000" dirty="0" err="1">
                <a:solidFill>
                  <a:schemeClr val="tx1"/>
                </a:solidFill>
                <a:cs typeface="Times" charset="0"/>
              </a:rPr>
              <a:t>peut</a:t>
            </a:r>
            <a:r>
              <a:rPr lang="en-US" sz="2000" dirty="0">
                <a:solidFill>
                  <a:schemeClr val="tx1"/>
                </a:solidFill>
                <a:cs typeface="Times" charset="0"/>
              </a:rPr>
              <a:t> </a:t>
            </a:r>
            <a:r>
              <a:rPr lang="en-US" sz="2000" dirty="0" err="1">
                <a:solidFill>
                  <a:schemeClr val="tx1"/>
                </a:solidFill>
                <a:cs typeface="Times" charset="0"/>
              </a:rPr>
              <a:t>éjecter</a:t>
            </a:r>
            <a:r>
              <a:rPr lang="en-US" sz="2000" dirty="0">
                <a:solidFill>
                  <a:schemeClr val="tx1"/>
                </a:solidFill>
                <a:cs typeface="Times" charset="0"/>
              </a:rPr>
              <a:t> des </a:t>
            </a:r>
            <a:r>
              <a:rPr lang="en-US" sz="2000" dirty="0" err="1">
                <a:solidFill>
                  <a:schemeClr val="tx1"/>
                </a:solidFill>
                <a:cs typeface="Times" charset="0"/>
              </a:rPr>
              <a:t>électrons</a:t>
            </a:r>
            <a:endParaRPr lang="en-US" sz="2000" dirty="0">
              <a:solidFill>
                <a:schemeClr val="tx1"/>
              </a:solidFill>
              <a:cs typeface="Times" charset="0"/>
            </a:endParaRPr>
          </a:p>
        </p:txBody>
      </p:sp>
      <p:sp>
        <p:nvSpPr>
          <p:cNvPr id="8195" name="Rectangle 3"/>
          <p:cNvSpPr>
            <a:spLocks/>
          </p:cNvSpPr>
          <p:nvPr/>
        </p:nvSpPr>
        <p:spPr bwMode="auto">
          <a:xfrm>
            <a:off x="714348" y="1162048"/>
            <a:ext cx="7929618" cy="635000"/>
          </a:xfrm>
          <a:prstGeom prst="rect">
            <a:avLst/>
          </a:prstGeom>
          <a:noFill/>
          <a:ln w="12700" cap="flat">
            <a:noFill/>
            <a:miter lim="800000"/>
            <a:headEnd type="none" w="med" len="med"/>
            <a:tailEnd type="none" w="med" len="med"/>
          </a:ln>
        </p:spPr>
        <p:txBody>
          <a:bodyPr lIns="0" tIns="0" rIns="40639" bIns="0"/>
          <a:lstStyle/>
          <a:p>
            <a:pPr marL="39688">
              <a:buClr>
                <a:srgbClr val="000000"/>
              </a:buClr>
              <a:buSzPct val="100000"/>
              <a:buFont typeface="Wingdings" charset="2"/>
              <a:buChar char="Ø"/>
            </a:pPr>
            <a:r>
              <a:rPr lang="en-US" sz="2000" dirty="0">
                <a:solidFill>
                  <a:schemeClr val="tx1"/>
                </a:solidFill>
                <a:cs typeface="Times" charset="0"/>
              </a:rPr>
              <a:t> </a:t>
            </a:r>
            <a:r>
              <a:rPr lang="en-US" sz="2000" dirty="0">
                <a:solidFill>
                  <a:schemeClr val="accent2">
                    <a:lumMod val="75000"/>
                  </a:schemeClr>
                </a:solidFill>
                <a:cs typeface="Times" charset="0"/>
              </a:rPr>
              <a:t>Pour </a:t>
            </a:r>
            <a:r>
              <a:rPr lang="en-US" sz="2000" dirty="0" err="1">
                <a:solidFill>
                  <a:schemeClr val="accent2">
                    <a:lumMod val="75000"/>
                  </a:schemeClr>
                </a:solidFill>
                <a:cs typeface="Times" charset="0"/>
              </a:rPr>
              <a:t>effectivement</a:t>
            </a:r>
            <a:r>
              <a:rPr lang="en-US" sz="2000" dirty="0">
                <a:solidFill>
                  <a:schemeClr val="accent2">
                    <a:lumMod val="75000"/>
                  </a:schemeClr>
                </a:solidFill>
                <a:cs typeface="Times" charset="0"/>
              </a:rPr>
              <a:t> observer les </a:t>
            </a:r>
            <a:r>
              <a:rPr lang="en-US" sz="2000" dirty="0" err="1">
                <a:solidFill>
                  <a:schemeClr val="accent2">
                    <a:lumMod val="75000"/>
                  </a:schemeClr>
                </a:solidFill>
                <a:cs typeface="Times" charset="0"/>
              </a:rPr>
              <a:t>électrons</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il</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est</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nécessaire</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que</a:t>
            </a:r>
            <a:r>
              <a:rPr lang="en-US" sz="2000" dirty="0">
                <a:solidFill>
                  <a:schemeClr val="accent2">
                    <a:lumMod val="75000"/>
                  </a:schemeClr>
                </a:solidFill>
                <a:cs typeface="Times" charset="0"/>
              </a:rPr>
              <a:t> la </a:t>
            </a:r>
            <a:r>
              <a:rPr lang="en-US" sz="2000" dirty="0" err="1">
                <a:solidFill>
                  <a:schemeClr val="accent2">
                    <a:lumMod val="75000"/>
                  </a:schemeClr>
                </a:solidFill>
                <a:cs typeface="Times" charset="0"/>
              </a:rPr>
              <a:t>fréquence</a:t>
            </a:r>
            <a:r>
              <a:rPr lang="en-US" sz="2000" dirty="0">
                <a:solidFill>
                  <a:schemeClr val="accent2">
                    <a:lumMod val="75000"/>
                  </a:schemeClr>
                </a:solidFill>
                <a:cs typeface="Times" charset="0"/>
              </a:rPr>
              <a:t> </a:t>
            </a:r>
            <a:r>
              <a:rPr lang="el-GR" sz="2000" dirty="0" smtClean="0">
                <a:solidFill>
                  <a:schemeClr val="accent2">
                    <a:lumMod val="75000"/>
                  </a:schemeClr>
                </a:solidFill>
                <a:latin typeface="Times New Roman"/>
                <a:ea typeface="Symbol" charset="2"/>
                <a:cs typeface="Times New Roman"/>
                <a:sym typeface="Symbol" charset="2"/>
              </a:rPr>
              <a:t>ν</a:t>
            </a:r>
            <a:r>
              <a:rPr lang="en-US" sz="2000" dirty="0" smtClean="0">
                <a:solidFill>
                  <a:schemeClr val="accent2">
                    <a:lumMod val="75000"/>
                  </a:schemeClr>
                </a:solidFill>
                <a:cs typeface="Times" charset="0"/>
              </a:rPr>
              <a:t> </a:t>
            </a:r>
            <a:r>
              <a:rPr lang="en-US" sz="2000" dirty="0">
                <a:solidFill>
                  <a:schemeClr val="accent2">
                    <a:lumMod val="75000"/>
                  </a:schemeClr>
                </a:solidFill>
                <a:cs typeface="Times" charset="0"/>
              </a:rPr>
              <a:t>de la </a:t>
            </a:r>
            <a:r>
              <a:rPr lang="en-US" sz="2000" dirty="0" err="1">
                <a:solidFill>
                  <a:schemeClr val="accent2">
                    <a:lumMod val="75000"/>
                  </a:schemeClr>
                </a:solidFill>
                <a:cs typeface="Times" charset="0"/>
              </a:rPr>
              <a:t>lumière</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soit</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supérieure</a:t>
            </a:r>
            <a:r>
              <a:rPr lang="en-US" sz="2000" dirty="0">
                <a:solidFill>
                  <a:schemeClr val="accent2">
                    <a:lumMod val="75000"/>
                  </a:schemeClr>
                </a:solidFill>
                <a:cs typeface="Times" charset="0"/>
              </a:rPr>
              <a:t> à </a:t>
            </a:r>
            <a:r>
              <a:rPr lang="en-US" sz="2000" dirty="0" err="1">
                <a:solidFill>
                  <a:schemeClr val="accent2">
                    <a:lumMod val="75000"/>
                  </a:schemeClr>
                </a:solidFill>
                <a:cs typeface="Times" charset="0"/>
              </a:rPr>
              <a:t>une</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fréquence</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seuil</a:t>
            </a:r>
            <a:r>
              <a:rPr lang="en-US" sz="2000" dirty="0">
                <a:solidFill>
                  <a:schemeClr val="accent2">
                    <a:lumMod val="75000"/>
                  </a:schemeClr>
                </a:solidFill>
                <a:cs typeface="Times" charset="0"/>
              </a:rPr>
              <a:t> </a:t>
            </a:r>
            <a:r>
              <a:rPr lang="el-GR" sz="2000" dirty="0" smtClean="0">
                <a:solidFill>
                  <a:schemeClr val="accent2">
                    <a:lumMod val="75000"/>
                  </a:schemeClr>
                </a:solidFill>
                <a:latin typeface="Times New Roman"/>
                <a:ea typeface="Symbol" charset="2"/>
                <a:cs typeface="Times New Roman"/>
                <a:sym typeface="Symbol" charset="2"/>
              </a:rPr>
              <a:t>ν</a:t>
            </a:r>
            <a:r>
              <a:rPr lang="en-US" sz="2000" baseline="-25000" dirty="0" smtClean="0">
                <a:solidFill>
                  <a:schemeClr val="accent2">
                    <a:lumMod val="75000"/>
                  </a:schemeClr>
                </a:solidFill>
                <a:cs typeface="Times" charset="0"/>
              </a:rPr>
              <a:t>0</a:t>
            </a:r>
            <a:endParaRPr lang="en-US" sz="2000" baseline="-25000" dirty="0">
              <a:solidFill>
                <a:schemeClr val="accent2">
                  <a:lumMod val="75000"/>
                </a:schemeClr>
              </a:solidFill>
              <a:cs typeface="Times" charset="0"/>
            </a:endParaRPr>
          </a:p>
        </p:txBody>
      </p:sp>
      <p:sp>
        <p:nvSpPr>
          <p:cNvPr id="8196" name="Rectangle 4"/>
          <p:cNvSpPr>
            <a:spLocks/>
          </p:cNvSpPr>
          <p:nvPr/>
        </p:nvSpPr>
        <p:spPr bwMode="auto">
          <a:xfrm>
            <a:off x="785786" y="1924048"/>
            <a:ext cx="8001056" cy="635000"/>
          </a:xfrm>
          <a:prstGeom prst="rect">
            <a:avLst/>
          </a:prstGeom>
          <a:noFill/>
          <a:ln w="12700" cap="flat">
            <a:noFill/>
            <a:miter lim="800000"/>
            <a:headEnd type="none" w="med" len="med"/>
            <a:tailEnd type="none" w="med" len="med"/>
          </a:ln>
        </p:spPr>
        <p:txBody>
          <a:bodyPr lIns="0" tIns="0" rIns="40639" bIns="0"/>
          <a:lstStyle/>
          <a:p>
            <a:pPr marL="39688">
              <a:buClr>
                <a:srgbClr val="000000"/>
              </a:buClr>
              <a:buSzPct val="100000"/>
              <a:buFont typeface="Wingdings" charset="2"/>
              <a:buChar char="Ø"/>
            </a:pP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Quand</a:t>
            </a:r>
            <a:r>
              <a:rPr lang="en-US" sz="2000" dirty="0">
                <a:solidFill>
                  <a:schemeClr val="accent2">
                    <a:lumMod val="75000"/>
                  </a:schemeClr>
                </a:solidFill>
                <a:cs typeface="Times" charset="0"/>
              </a:rPr>
              <a:t> la </a:t>
            </a:r>
            <a:r>
              <a:rPr lang="en-US" sz="2000" dirty="0" err="1">
                <a:solidFill>
                  <a:schemeClr val="accent2">
                    <a:lumMod val="75000"/>
                  </a:schemeClr>
                </a:solidFill>
                <a:cs typeface="Times" charset="0"/>
              </a:rPr>
              <a:t>lumière</a:t>
            </a:r>
            <a:r>
              <a:rPr lang="en-US" sz="2000" dirty="0">
                <a:solidFill>
                  <a:schemeClr val="accent2">
                    <a:lumMod val="75000"/>
                  </a:schemeClr>
                </a:solidFill>
                <a:cs typeface="Times" charset="0"/>
              </a:rPr>
              <a:t> de </a:t>
            </a:r>
            <a:r>
              <a:rPr lang="en-US" sz="2000" dirty="0" err="1">
                <a:solidFill>
                  <a:schemeClr val="accent2">
                    <a:lumMod val="75000"/>
                  </a:schemeClr>
                </a:solidFill>
                <a:cs typeface="Times" charset="0"/>
              </a:rPr>
              <a:t>fréquence</a:t>
            </a:r>
            <a:r>
              <a:rPr lang="en-US" sz="2000" dirty="0">
                <a:solidFill>
                  <a:schemeClr val="accent2">
                    <a:lumMod val="75000"/>
                  </a:schemeClr>
                </a:solidFill>
                <a:cs typeface="Times" charset="0"/>
              </a:rPr>
              <a:t> </a:t>
            </a:r>
            <a:r>
              <a:rPr lang="el-GR" sz="2000" dirty="0" smtClean="0">
                <a:solidFill>
                  <a:schemeClr val="accent2">
                    <a:lumMod val="75000"/>
                  </a:schemeClr>
                </a:solidFill>
                <a:latin typeface="Times New Roman"/>
                <a:ea typeface="Symbol" charset="2"/>
                <a:cs typeface="Times New Roman"/>
                <a:sym typeface="Symbol" charset="2"/>
              </a:rPr>
              <a:t>ν </a:t>
            </a:r>
            <a:r>
              <a:rPr lang="en-US" sz="2000" dirty="0" smtClean="0">
                <a:solidFill>
                  <a:schemeClr val="accent2">
                    <a:lumMod val="75000"/>
                  </a:schemeClr>
                </a:solidFill>
                <a:latin typeface="Symbol" charset="2"/>
                <a:ea typeface="Symbol" charset="2"/>
                <a:cs typeface="Symbol" charset="2"/>
                <a:sym typeface="Symbol" charset="2"/>
              </a:rPr>
              <a:t>&gt; </a:t>
            </a:r>
            <a:r>
              <a:rPr lang="el-GR" sz="2000" dirty="0" smtClean="0">
                <a:solidFill>
                  <a:schemeClr val="accent2">
                    <a:lumMod val="75000"/>
                  </a:schemeClr>
                </a:solidFill>
                <a:latin typeface="Times New Roman"/>
                <a:ea typeface="Symbol" charset="2"/>
                <a:cs typeface="Times New Roman"/>
                <a:sym typeface="Symbol" charset="2"/>
              </a:rPr>
              <a:t>ν </a:t>
            </a:r>
            <a:r>
              <a:rPr lang="en-US" sz="2000" baseline="-25000" dirty="0" smtClean="0">
                <a:solidFill>
                  <a:schemeClr val="accent2">
                    <a:lumMod val="75000"/>
                  </a:schemeClr>
                </a:solidFill>
                <a:cs typeface="Times" charset="0"/>
              </a:rPr>
              <a:t>0</a:t>
            </a:r>
            <a:r>
              <a:rPr lang="en-US" sz="2000" dirty="0" smtClean="0">
                <a:solidFill>
                  <a:schemeClr val="accent2">
                    <a:lumMod val="75000"/>
                  </a:schemeClr>
                </a:solidFill>
                <a:cs typeface="Times" charset="0"/>
              </a:rPr>
              <a:t> </a:t>
            </a:r>
            <a:r>
              <a:rPr lang="en-US" sz="2000" dirty="0" err="1">
                <a:solidFill>
                  <a:schemeClr val="accent2">
                    <a:lumMod val="75000"/>
                  </a:schemeClr>
                </a:solidFill>
                <a:cs typeface="Times" charset="0"/>
              </a:rPr>
              <a:t>irradie</a:t>
            </a:r>
            <a:r>
              <a:rPr lang="en-US" sz="2000" dirty="0">
                <a:solidFill>
                  <a:schemeClr val="accent2">
                    <a:lumMod val="75000"/>
                  </a:schemeClr>
                </a:solidFill>
                <a:cs typeface="Times" charset="0"/>
              </a:rPr>
              <a:t> le </a:t>
            </a:r>
            <a:r>
              <a:rPr lang="en-US" sz="2000" dirty="0" err="1">
                <a:solidFill>
                  <a:schemeClr val="accent2">
                    <a:lumMod val="75000"/>
                  </a:schemeClr>
                </a:solidFill>
                <a:cs typeface="Times" charset="0"/>
              </a:rPr>
              <a:t>métal</a:t>
            </a:r>
            <a:r>
              <a:rPr lang="en-US" sz="2000" dirty="0">
                <a:solidFill>
                  <a:schemeClr val="accent2">
                    <a:lumMod val="75000"/>
                  </a:schemeClr>
                </a:solidFill>
                <a:cs typeface="Times" charset="0"/>
              </a:rPr>
              <a:t>, les </a:t>
            </a:r>
            <a:r>
              <a:rPr lang="en-US" sz="2000" dirty="0" err="1">
                <a:solidFill>
                  <a:schemeClr val="accent2">
                    <a:lumMod val="75000"/>
                  </a:schemeClr>
                </a:solidFill>
                <a:cs typeface="Times" charset="0"/>
              </a:rPr>
              <a:t>électrons</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extraits</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engendrent</a:t>
            </a:r>
            <a:r>
              <a:rPr lang="en-US" sz="2000" dirty="0">
                <a:solidFill>
                  <a:schemeClr val="accent2">
                    <a:lumMod val="75000"/>
                  </a:schemeClr>
                </a:solidFill>
                <a:cs typeface="Times" charset="0"/>
              </a:rPr>
              <a:t> un courant </a:t>
            </a:r>
            <a:r>
              <a:rPr lang="en-US" sz="2000" dirty="0" err="1">
                <a:solidFill>
                  <a:schemeClr val="accent2">
                    <a:lumMod val="75000"/>
                  </a:schemeClr>
                </a:solidFill>
                <a:cs typeface="Times" charset="0"/>
              </a:rPr>
              <a:t>même</a:t>
            </a:r>
            <a:r>
              <a:rPr lang="en-US" sz="2000" dirty="0">
                <a:solidFill>
                  <a:schemeClr val="accent2">
                    <a:lumMod val="75000"/>
                  </a:schemeClr>
                </a:solidFill>
                <a:cs typeface="Times" charset="0"/>
              </a:rPr>
              <a:t> pour des </a:t>
            </a:r>
            <a:r>
              <a:rPr lang="en-US" sz="2000" dirty="0" err="1">
                <a:solidFill>
                  <a:schemeClr val="accent2">
                    <a:lumMod val="75000"/>
                  </a:schemeClr>
                </a:solidFill>
                <a:cs typeface="Times" charset="0"/>
              </a:rPr>
              <a:t>intensités</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lumineuses</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très</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faibles</a:t>
            </a:r>
            <a:r>
              <a:rPr lang="en-US" sz="2000" dirty="0">
                <a:solidFill>
                  <a:schemeClr val="accent2">
                    <a:lumMod val="75000"/>
                  </a:schemeClr>
                </a:solidFill>
                <a:cs typeface="Times" charset="0"/>
              </a:rPr>
              <a:t> </a:t>
            </a:r>
          </a:p>
        </p:txBody>
      </p:sp>
      <p:sp>
        <p:nvSpPr>
          <p:cNvPr id="8197" name="Rectangle 5"/>
          <p:cNvSpPr>
            <a:spLocks/>
          </p:cNvSpPr>
          <p:nvPr/>
        </p:nvSpPr>
        <p:spPr bwMode="auto">
          <a:xfrm>
            <a:off x="796952" y="2643182"/>
            <a:ext cx="7632700" cy="393700"/>
          </a:xfrm>
          <a:prstGeom prst="rect">
            <a:avLst/>
          </a:prstGeom>
          <a:noFill/>
          <a:ln w="12700" cap="flat">
            <a:noFill/>
            <a:miter lim="800000"/>
            <a:headEnd type="none" w="med" len="med"/>
            <a:tailEnd type="none" w="med" len="med"/>
          </a:ln>
        </p:spPr>
        <p:txBody>
          <a:bodyPr lIns="0" tIns="0" rIns="40639" bIns="0"/>
          <a:lstStyle/>
          <a:p>
            <a:pPr marL="39688" algn="just">
              <a:buClr>
                <a:srgbClr val="000000"/>
              </a:buClr>
              <a:buSzPct val="100000"/>
              <a:buFont typeface="Wingdings" charset="2"/>
              <a:buChar char="Ø"/>
            </a:pP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Quand</a:t>
            </a:r>
            <a:r>
              <a:rPr lang="en-US" sz="2000" dirty="0">
                <a:solidFill>
                  <a:schemeClr val="accent2">
                    <a:lumMod val="75000"/>
                  </a:schemeClr>
                </a:solidFill>
                <a:cs typeface="Times" charset="0"/>
              </a:rPr>
              <a:t> </a:t>
            </a:r>
            <a:r>
              <a:rPr lang="el-GR" sz="2000" dirty="0" smtClean="0">
                <a:solidFill>
                  <a:schemeClr val="accent2">
                    <a:lumMod val="75000"/>
                  </a:schemeClr>
                </a:solidFill>
                <a:latin typeface="Times New Roman"/>
                <a:ea typeface="Symbol" charset="2"/>
                <a:cs typeface="Times New Roman"/>
                <a:sym typeface="Symbol" charset="2"/>
              </a:rPr>
              <a:t>ν </a:t>
            </a:r>
            <a:r>
              <a:rPr lang="en-US" sz="2000" dirty="0" smtClean="0">
                <a:solidFill>
                  <a:schemeClr val="accent2">
                    <a:lumMod val="75000"/>
                  </a:schemeClr>
                </a:solidFill>
                <a:latin typeface="Symbol" charset="2"/>
                <a:ea typeface="Symbol" charset="2"/>
                <a:cs typeface="Symbol" charset="2"/>
                <a:sym typeface="Symbol" charset="2"/>
              </a:rPr>
              <a:t>&gt; </a:t>
            </a:r>
            <a:r>
              <a:rPr lang="el-GR" sz="2000" dirty="0" smtClean="0">
                <a:solidFill>
                  <a:schemeClr val="accent2">
                    <a:lumMod val="75000"/>
                  </a:schemeClr>
                </a:solidFill>
                <a:latin typeface="Times New Roman"/>
                <a:ea typeface="Symbol" charset="2"/>
                <a:cs typeface="Times New Roman"/>
                <a:sym typeface="Symbol" charset="2"/>
              </a:rPr>
              <a:t>ν </a:t>
            </a:r>
            <a:r>
              <a:rPr lang="en-US" sz="2000" baseline="-25000" dirty="0" smtClean="0">
                <a:solidFill>
                  <a:schemeClr val="accent2">
                    <a:lumMod val="75000"/>
                  </a:schemeClr>
                </a:solidFill>
                <a:cs typeface="Times" charset="0"/>
              </a:rPr>
              <a:t>0</a:t>
            </a:r>
            <a:r>
              <a:rPr lang="en-US" sz="2000" dirty="0" smtClean="0">
                <a:solidFill>
                  <a:schemeClr val="accent2">
                    <a:lumMod val="75000"/>
                  </a:schemeClr>
                </a:solidFill>
                <a:cs typeface="Times" charset="0"/>
              </a:rPr>
              <a:t> </a:t>
            </a:r>
            <a:r>
              <a:rPr lang="en-US" sz="2000" dirty="0" err="1">
                <a:solidFill>
                  <a:schemeClr val="accent2">
                    <a:lumMod val="75000"/>
                  </a:schemeClr>
                </a:solidFill>
                <a:cs typeface="Times" charset="0"/>
              </a:rPr>
              <a:t>l’intensité</a:t>
            </a:r>
            <a:r>
              <a:rPr lang="en-US" sz="2000" dirty="0">
                <a:solidFill>
                  <a:schemeClr val="accent2">
                    <a:lumMod val="75000"/>
                  </a:schemeClr>
                </a:solidFill>
                <a:cs typeface="Times" charset="0"/>
              </a:rPr>
              <a:t> du courant </a:t>
            </a:r>
            <a:r>
              <a:rPr lang="en-US" sz="2000" dirty="0" err="1">
                <a:solidFill>
                  <a:schemeClr val="accent2">
                    <a:lumMod val="75000"/>
                  </a:schemeClr>
                </a:solidFill>
                <a:cs typeface="Times" charset="0"/>
              </a:rPr>
              <a:t>croît</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proportionnellement</a:t>
            </a:r>
            <a:r>
              <a:rPr lang="en-US" sz="2000" dirty="0">
                <a:solidFill>
                  <a:schemeClr val="accent2">
                    <a:lumMod val="75000"/>
                  </a:schemeClr>
                </a:solidFill>
                <a:cs typeface="Times" charset="0"/>
              </a:rPr>
              <a:t> </a:t>
            </a:r>
            <a:r>
              <a:rPr lang="en-US" sz="2000" dirty="0" smtClean="0">
                <a:solidFill>
                  <a:schemeClr val="accent2">
                    <a:lumMod val="75000"/>
                  </a:schemeClr>
                </a:solidFill>
                <a:cs typeface="Times" charset="0"/>
              </a:rPr>
              <a:t>avec  </a:t>
            </a:r>
            <a:r>
              <a:rPr lang="en-US" sz="2000" dirty="0" err="1" smtClean="0">
                <a:solidFill>
                  <a:schemeClr val="accent2">
                    <a:lumMod val="75000"/>
                  </a:schemeClr>
                </a:solidFill>
                <a:cs typeface="Times" charset="0"/>
              </a:rPr>
              <a:t>l’intensité</a:t>
            </a:r>
            <a:r>
              <a:rPr lang="en-US" sz="2000" dirty="0" smtClean="0">
                <a:solidFill>
                  <a:schemeClr val="accent2">
                    <a:lumMod val="75000"/>
                  </a:schemeClr>
                </a:solidFill>
                <a:cs typeface="Times" charset="0"/>
              </a:rPr>
              <a:t> </a:t>
            </a:r>
            <a:r>
              <a:rPr lang="en-US" sz="2000" dirty="0" err="1">
                <a:solidFill>
                  <a:schemeClr val="accent2">
                    <a:lumMod val="75000"/>
                  </a:schemeClr>
                </a:solidFill>
                <a:cs typeface="Times" charset="0"/>
              </a:rPr>
              <a:t>lumineuse</a:t>
            </a:r>
            <a:endParaRPr lang="en-US" sz="2000" dirty="0">
              <a:solidFill>
                <a:schemeClr val="accent2">
                  <a:lumMod val="75000"/>
                </a:schemeClr>
              </a:solidFill>
              <a:cs typeface="Times" charset="0"/>
            </a:endParaRPr>
          </a:p>
        </p:txBody>
      </p:sp>
      <p:sp>
        <p:nvSpPr>
          <p:cNvPr id="8198" name="Rectangle 6"/>
          <p:cNvSpPr>
            <a:spLocks/>
          </p:cNvSpPr>
          <p:nvPr/>
        </p:nvSpPr>
        <p:spPr bwMode="auto">
          <a:xfrm>
            <a:off x="796952" y="3463928"/>
            <a:ext cx="7632700" cy="393700"/>
          </a:xfrm>
          <a:prstGeom prst="rect">
            <a:avLst/>
          </a:prstGeom>
          <a:noFill/>
          <a:ln w="12700" cap="flat">
            <a:noFill/>
            <a:miter lim="800000"/>
            <a:headEnd type="none" w="med" len="med"/>
            <a:tailEnd type="none" w="med" len="med"/>
          </a:ln>
        </p:spPr>
        <p:txBody>
          <a:bodyPr lIns="0" tIns="0" rIns="40639" bIns="0"/>
          <a:lstStyle/>
          <a:p>
            <a:pPr marL="39688">
              <a:buClr>
                <a:srgbClr val="000000"/>
              </a:buClr>
              <a:buSzPct val="100000"/>
              <a:buFont typeface="Wingdings" charset="2"/>
              <a:buChar char="Ø"/>
            </a:pPr>
            <a:r>
              <a:rPr lang="en-US" sz="2000" dirty="0">
                <a:solidFill>
                  <a:schemeClr val="tx1"/>
                </a:solidFill>
                <a:cs typeface="Times" charset="0"/>
              </a:rPr>
              <a:t> </a:t>
            </a:r>
            <a:r>
              <a:rPr lang="en-US" sz="2000" dirty="0">
                <a:solidFill>
                  <a:schemeClr val="accent2">
                    <a:lumMod val="75000"/>
                  </a:schemeClr>
                </a:solidFill>
                <a:cs typeface="Times" charset="0"/>
              </a:rPr>
              <a:t>La </a:t>
            </a:r>
            <a:r>
              <a:rPr lang="en-US" sz="2000" dirty="0" err="1">
                <a:solidFill>
                  <a:schemeClr val="accent2">
                    <a:lumMod val="75000"/>
                  </a:schemeClr>
                </a:solidFill>
                <a:cs typeface="Times" charset="0"/>
              </a:rPr>
              <a:t>fréquence</a:t>
            </a:r>
            <a:r>
              <a:rPr lang="en-US" sz="2000" dirty="0">
                <a:solidFill>
                  <a:schemeClr val="accent2">
                    <a:lumMod val="75000"/>
                  </a:schemeClr>
                </a:solidFill>
                <a:cs typeface="Times" charset="0"/>
              </a:rPr>
              <a:t> </a:t>
            </a:r>
            <a:r>
              <a:rPr lang="en-US" sz="2000" dirty="0" err="1">
                <a:solidFill>
                  <a:schemeClr val="accent2">
                    <a:lumMod val="75000"/>
                  </a:schemeClr>
                </a:solidFill>
                <a:cs typeface="Times" charset="0"/>
              </a:rPr>
              <a:t>seuil</a:t>
            </a:r>
            <a:r>
              <a:rPr lang="en-US" sz="2000" dirty="0">
                <a:solidFill>
                  <a:schemeClr val="accent2">
                    <a:lumMod val="75000"/>
                  </a:schemeClr>
                </a:solidFill>
                <a:latin typeface="Symbol" charset="2"/>
                <a:ea typeface="Symbol" charset="2"/>
                <a:cs typeface="Symbol" charset="2"/>
                <a:sym typeface="Symbol" charset="2"/>
              </a:rPr>
              <a:t> </a:t>
            </a:r>
            <a:r>
              <a:rPr lang="el-GR" sz="2000" dirty="0" smtClean="0">
                <a:solidFill>
                  <a:schemeClr val="accent2">
                    <a:lumMod val="75000"/>
                  </a:schemeClr>
                </a:solidFill>
                <a:latin typeface="Times New Roman"/>
                <a:ea typeface="Symbol" charset="2"/>
                <a:cs typeface="Times New Roman"/>
                <a:sym typeface="Symbol" charset="2"/>
              </a:rPr>
              <a:t>ν</a:t>
            </a:r>
            <a:r>
              <a:rPr lang="en-US" sz="2000" baseline="-25000" dirty="0" smtClean="0">
                <a:solidFill>
                  <a:schemeClr val="accent2">
                    <a:lumMod val="75000"/>
                  </a:schemeClr>
                </a:solidFill>
                <a:cs typeface="Times" charset="0"/>
              </a:rPr>
              <a:t>0</a:t>
            </a:r>
            <a:r>
              <a:rPr lang="en-US" sz="2000" dirty="0" smtClean="0">
                <a:solidFill>
                  <a:schemeClr val="accent2">
                    <a:lumMod val="75000"/>
                  </a:schemeClr>
                </a:solidFill>
                <a:cs typeface="Times" charset="0"/>
              </a:rPr>
              <a:t> </a:t>
            </a:r>
            <a:r>
              <a:rPr lang="en-US" sz="2000" dirty="0" err="1">
                <a:solidFill>
                  <a:schemeClr val="accent2">
                    <a:lumMod val="75000"/>
                  </a:schemeClr>
                </a:solidFill>
                <a:cs typeface="Times" charset="0"/>
              </a:rPr>
              <a:t>dépend</a:t>
            </a:r>
            <a:r>
              <a:rPr lang="en-US" sz="2000" dirty="0">
                <a:solidFill>
                  <a:schemeClr val="accent2">
                    <a:lumMod val="75000"/>
                  </a:schemeClr>
                </a:solidFill>
                <a:cs typeface="Times" charset="0"/>
              </a:rPr>
              <a:t> du </a:t>
            </a:r>
            <a:r>
              <a:rPr lang="en-US" sz="2000" dirty="0" err="1">
                <a:solidFill>
                  <a:schemeClr val="accent2">
                    <a:lumMod val="75000"/>
                  </a:schemeClr>
                </a:solidFill>
                <a:cs typeface="Times" charset="0"/>
              </a:rPr>
              <a:t>métal</a:t>
            </a:r>
            <a:endParaRPr lang="en-US" sz="2000" dirty="0">
              <a:solidFill>
                <a:schemeClr val="accent2">
                  <a:lumMod val="75000"/>
                </a:schemeClr>
              </a:solidFill>
              <a:cs typeface="Times" charset="0"/>
            </a:endParaRPr>
          </a:p>
        </p:txBody>
      </p:sp>
      <p:sp>
        <p:nvSpPr>
          <p:cNvPr id="8199" name="Rectangle 7"/>
          <p:cNvSpPr>
            <a:spLocks/>
          </p:cNvSpPr>
          <p:nvPr/>
        </p:nvSpPr>
        <p:spPr bwMode="auto">
          <a:xfrm>
            <a:off x="2000232" y="4643446"/>
            <a:ext cx="5214974" cy="1714512"/>
          </a:xfrm>
          <a:prstGeom prst="rect">
            <a:avLst/>
          </a:prstGeom>
          <a:noFill/>
          <a:ln w="12700" cap="flat">
            <a:noFill/>
            <a:miter lim="800000"/>
            <a:headEnd type="none" w="med" len="med"/>
            <a:tailEnd type="none" w="med" len="med"/>
          </a:ln>
        </p:spPr>
        <p:txBody>
          <a:bodyPr lIns="0" tIns="0" rIns="40639" bIns="0"/>
          <a:lstStyle/>
          <a:p>
            <a:pPr marL="39688" algn="ctr"/>
            <a:r>
              <a:rPr lang="en-US" b="1" dirty="0">
                <a:solidFill>
                  <a:srgbClr val="FF0000"/>
                </a:solidFill>
                <a:cs typeface="Times" charset="0"/>
              </a:rPr>
              <a:t>Incompatible avec le </a:t>
            </a:r>
            <a:r>
              <a:rPr lang="en-US" b="1" dirty="0" err="1">
                <a:solidFill>
                  <a:srgbClr val="FF0000"/>
                </a:solidFill>
                <a:cs typeface="Times" charset="0"/>
              </a:rPr>
              <a:t>modèle</a:t>
            </a:r>
            <a:r>
              <a:rPr lang="en-US" b="1" dirty="0">
                <a:solidFill>
                  <a:srgbClr val="FF0000"/>
                </a:solidFill>
                <a:cs typeface="Times" charset="0"/>
              </a:rPr>
              <a:t> </a:t>
            </a:r>
            <a:r>
              <a:rPr lang="en-US" b="1" dirty="0" err="1">
                <a:solidFill>
                  <a:srgbClr val="FF0000"/>
                </a:solidFill>
                <a:cs typeface="Times" charset="0"/>
              </a:rPr>
              <a:t>ondulatoire</a:t>
            </a:r>
            <a:r>
              <a:rPr lang="en-US" b="1" dirty="0">
                <a:solidFill>
                  <a:srgbClr val="FF0000"/>
                </a:solidFill>
                <a:cs typeface="Times" charset="0"/>
              </a:rPr>
              <a:t> de la </a:t>
            </a:r>
            <a:r>
              <a:rPr lang="en-US" b="1" dirty="0" err="1">
                <a:solidFill>
                  <a:srgbClr val="FF0000"/>
                </a:solidFill>
                <a:cs typeface="Times" charset="0"/>
              </a:rPr>
              <a:t>lumière</a:t>
            </a:r>
            <a:r>
              <a:rPr lang="en-US" b="1" dirty="0" smtClean="0">
                <a:solidFill>
                  <a:srgbClr val="FF0000"/>
                </a:solidFill>
                <a:cs typeface="Times" charset="0"/>
              </a:rPr>
              <a:t>:</a:t>
            </a:r>
          </a:p>
          <a:p>
            <a:pPr marL="39688" algn="ctr"/>
            <a:r>
              <a:rPr lang="en-US" b="1" dirty="0" smtClean="0">
                <a:solidFill>
                  <a:srgbClr val="FF0000"/>
                </a:solidFill>
                <a:cs typeface="Times" charset="0"/>
              </a:rPr>
              <a:t> </a:t>
            </a:r>
            <a:r>
              <a:rPr lang="en-US" b="1" dirty="0" err="1">
                <a:cs typeface="Times" charset="0"/>
              </a:rPr>
              <a:t>dans</a:t>
            </a:r>
            <a:r>
              <a:rPr lang="en-US" b="1" dirty="0">
                <a:cs typeface="Times" charset="0"/>
              </a:rPr>
              <a:t> </a:t>
            </a:r>
            <a:r>
              <a:rPr lang="en-US" b="1" dirty="0" err="1">
                <a:cs typeface="Times" charset="0"/>
              </a:rPr>
              <a:t>ce</a:t>
            </a:r>
            <a:r>
              <a:rPr lang="en-US" b="1" dirty="0">
                <a:cs typeface="Times" charset="0"/>
              </a:rPr>
              <a:t> </a:t>
            </a:r>
            <a:r>
              <a:rPr lang="en-US" b="1" dirty="0" err="1" smtClean="0">
                <a:cs typeface="Times" charset="0"/>
              </a:rPr>
              <a:t>modèle</a:t>
            </a:r>
            <a:r>
              <a:rPr lang="en-US" b="1" dirty="0" smtClean="0">
                <a:cs typeface="Times" charset="0"/>
              </a:rPr>
              <a:t>:  </a:t>
            </a:r>
            <a:r>
              <a:rPr lang="en-US" b="1" dirty="0" err="1" smtClean="0">
                <a:solidFill>
                  <a:srgbClr val="FF0000"/>
                </a:solidFill>
                <a:cs typeface="Times" charset="0"/>
              </a:rPr>
              <a:t>Seule</a:t>
            </a:r>
            <a:r>
              <a:rPr lang="en-US" b="1" dirty="0" smtClean="0">
                <a:solidFill>
                  <a:srgbClr val="FF0000"/>
                </a:solidFill>
                <a:cs typeface="Times" charset="0"/>
              </a:rPr>
              <a:t> </a:t>
            </a:r>
            <a:r>
              <a:rPr lang="en-US" b="1" dirty="0" err="1">
                <a:solidFill>
                  <a:srgbClr val="FF0000"/>
                </a:solidFill>
                <a:cs typeface="Times" charset="0"/>
              </a:rPr>
              <a:t>l’amplitude</a:t>
            </a:r>
            <a:r>
              <a:rPr lang="en-US" b="1" dirty="0">
                <a:solidFill>
                  <a:srgbClr val="FF0000"/>
                </a:solidFill>
                <a:cs typeface="Times" charset="0"/>
              </a:rPr>
              <a:t> de </a:t>
            </a:r>
            <a:r>
              <a:rPr lang="en-US" b="1" dirty="0" err="1">
                <a:solidFill>
                  <a:srgbClr val="FF0000"/>
                </a:solidFill>
                <a:cs typeface="Times" charset="0"/>
              </a:rPr>
              <a:t>l’onde</a:t>
            </a:r>
            <a:r>
              <a:rPr lang="en-US" b="1" dirty="0">
                <a:solidFill>
                  <a:srgbClr val="FF0000"/>
                </a:solidFill>
                <a:cs typeface="Times" charset="0"/>
              </a:rPr>
              <a:t> </a:t>
            </a:r>
            <a:r>
              <a:rPr lang="en-US" b="1" dirty="0" err="1">
                <a:solidFill>
                  <a:srgbClr val="FF0000"/>
                </a:solidFill>
                <a:cs typeface="Times" charset="0"/>
              </a:rPr>
              <a:t>est</a:t>
            </a:r>
            <a:r>
              <a:rPr lang="en-US" b="1" dirty="0">
                <a:solidFill>
                  <a:srgbClr val="FF0000"/>
                </a:solidFill>
                <a:cs typeface="Times" charset="0"/>
              </a:rPr>
              <a:t> un </a:t>
            </a:r>
            <a:r>
              <a:rPr lang="en-US" b="1" dirty="0" err="1">
                <a:solidFill>
                  <a:srgbClr val="FF0000"/>
                </a:solidFill>
                <a:cs typeface="Times" charset="0"/>
              </a:rPr>
              <a:t>paramètre</a:t>
            </a:r>
            <a:r>
              <a:rPr lang="en-US" b="1" dirty="0">
                <a:solidFill>
                  <a:srgbClr val="FF0000"/>
                </a:solidFill>
                <a:cs typeface="Times" charset="0"/>
              </a:rPr>
              <a:t> </a:t>
            </a:r>
            <a:r>
              <a:rPr lang="en-US" b="1" dirty="0" err="1">
                <a:solidFill>
                  <a:srgbClr val="FF0000"/>
                </a:solidFill>
                <a:cs typeface="Times" charset="0"/>
              </a:rPr>
              <a:t>intervenant</a:t>
            </a:r>
            <a:r>
              <a:rPr lang="en-US" b="1" dirty="0">
                <a:solidFill>
                  <a:srgbClr val="FF0000"/>
                </a:solidFill>
                <a:cs typeface="Times" charset="0"/>
              </a:rPr>
              <a:t> </a:t>
            </a:r>
            <a:r>
              <a:rPr lang="en-US" b="1" dirty="0" err="1">
                <a:solidFill>
                  <a:srgbClr val="FF0000"/>
                </a:solidFill>
                <a:cs typeface="Times" charset="0"/>
              </a:rPr>
              <a:t>dans</a:t>
            </a:r>
            <a:r>
              <a:rPr lang="en-US" b="1" dirty="0">
                <a:solidFill>
                  <a:srgbClr val="FF0000"/>
                </a:solidFill>
                <a:cs typeface="Times" charset="0"/>
              </a:rPr>
              <a:t> les </a:t>
            </a:r>
            <a:r>
              <a:rPr lang="en-US" b="1" dirty="0" err="1">
                <a:solidFill>
                  <a:srgbClr val="FF0000"/>
                </a:solidFill>
                <a:cs typeface="Times" charset="0"/>
              </a:rPr>
              <a:t>échanges</a:t>
            </a:r>
            <a:r>
              <a:rPr lang="en-US" b="1" dirty="0">
                <a:solidFill>
                  <a:srgbClr val="FF0000"/>
                </a:solidFill>
                <a:cs typeface="Times" charset="0"/>
              </a:rPr>
              <a:t> </a:t>
            </a:r>
            <a:r>
              <a:rPr lang="en-US" b="1" dirty="0" err="1">
                <a:solidFill>
                  <a:srgbClr val="FF0000"/>
                </a:solidFill>
                <a:cs typeface="Times" charset="0"/>
              </a:rPr>
              <a:t>d’énergie</a:t>
            </a:r>
            <a:endParaRPr lang="en-US" b="1" dirty="0">
              <a:solidFill>
                <a:srgbClr val="FF0000"/>
              </a:solidFill>
              <a:cs typeface="Times" charset="0"/>
            </a:endParaRPr>
          </a:p>
        </p:txBody>
      </p:sp>
      <p:sp>
        <p:nvSpPr>
          <p:cNvPr id="8200" name="AutoShape 8"/>
          <p:cNvSpPr>
            <a:spLocks/>
          </p:cNvSpPr>
          <p:nvPr/>
        </p:nvSpPr>
        <p:spPr bwMode="auto">
          <a:xfrm>
            <a:off x="571472" y="1162048"/>
            <a:ext cx="8215370" cy="2695580"/>
          </a:xfrm>
          <a:prstGeom prst="roundRect">
            <a:avLst>
              <a:gd name="adj" fmla="val 16667"/>
            </a:avLst>
          </a:prstGeom>
          <a:noFill/>
          <a:ln w="9525" cap="flat">
            <a:solidFill>
              <a:schemeClr val="tx1"/>
            </a:solidFill>
            <a:prstDash val="solid"/>
            <a:round/>
            <a:headEnd type="none" w="med" len="med"/>
            <a:tailEnd type="none" w="med" len="med"/>
          </a:ln>
        </p:spPr>
        <p:txBody>
          <a:bodyPr lIns="0" tIns="0" rIns="0" bIns="0"/>
          <a:lstStyle/>
          <a:p>
            <a:endParaRPr lang="fr-FR"/>
          </a:p>
        </p:txBody>
      </p:sp>
      <p:sp>
        <p:nvSpPr>
          <p:cNvPr id="8205" name="AutoShape 13"/>
          <p:cNvSpPr>
            <a:spLocks/>
          </p:cNvSpPr>
          <p:nvPr/>
        </p:nvSpPr>
        <p:spPr bwMode="auto">
          <a:xfrm>
            <a:off x="1643042" y="4572008"/>
            <a:ext cx="5929354" cy="2000264"/>
          </a:xfrm>
          <a:prstGeom prst="roundRect">
            <a:avLst>
              <a:gd name="adj" fmla="val 16662"/>
            </a:avLst>
          </a:prstGeom>
          <a:noFill/>
          <a:ln w="9525" cap="flat">
            <a:solidFill>
              <a:schemeClr val="tx1"/>
            </a:solidFill>
            <a:prstDash val="solid"/>
            <a:round/>
            <a:headEnd type="none" w="med" len="med"/>
            <a:tailEnd type="none" w="med" len="med"/>
          </a:ln>
        </p:spPr>
        <p:txBody>
          <a:bodyPr lIns="0" tIns="0" rIns="0" bIns="0"/>
          <a:lstStyle/>
          <a:p>
            <a:endParaRPr lang="fr-FR"/>
          </a:p>
        </p:txBody>
      </p:sp>
      <p:sp>
        <p:nvSpPr>
          <p:cNvPr id="18" name="Rectangle 17"/>
          <p:cNvSpPr/>
          <p:nvPr/>
        </p:nvSpPr>
        <p:spPr>
          <a:xfrm>
            <a:off x="285720" y="4110343"/>
            <a:ext cx="2064989" cy="461665"/>
          </a:xfrm>
          <a:prstGeom prst="rect">
            <a:avLst/>
          </a:prstGeom>
        </p:spPr>
        <p:txBody>
          <a:bodyPr wrap="none">
            <a:spAutoFit/>
          </a:bodyPr>
          <a:lstStyle/>
          <a:p>
            <a:r>
              <a:rPr lang="en-US" b="1" dirty="0" err="1" smtClean="0">
                <a:solidFill>
                  <a:srgbClr val="0070C0"/>
                </a:solidFill>
                <a:cs typeface="Times" charset="0"/>
              </a:rPr>
              <a:t>Interprétation</a:t>
            </a:r>
            <a:endParaRPr lang="fr-FR" dirty="0">
              <a:solidFill>
                <a:srgbClr val="0070C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Rectangle 10"/>
          <p:cNvSpPr>
            <a:spLocks/>
          </p:cNvSpPr>
          <p:nvPr/>
        </p:nvSpPr>
        <p:spPr bwMode="auto">
          <a:xfrm>
            <a:off x="357158" y="785794"/>
            <a:ext cx="8572560" cy="1308100"/>
          </a:xfrm>
          <a:prstGeom prst="rect">
            <a:avLst/>
          </a:prstGeom>
          <a:noFill/>
          <a:ln w="12700" cap="flat">
            <a:noFill/>
            <a:miter lim="800000"/>
            <a:headEnd type="none" w="med" len="med"/>
            <a:tailEnd type="none" w="med" len="med"/>
          </a:ln>
        </p:spPr>
        <p:txBody>
          <a:bodyPr lIns="0" tIns="0" rIns="40639" bIns="0"/>
          <a:lstStyle/>
          <a:p>
            <a:pPr marL="39688" algn="just"/>
            <a:r>
              <a:rPr lang="en-US" sz="2000" b="1" dirty="0">
                <a:solidFill>
                  <a:srgbClr val="333399"/>
                </a:solidFill>
                <a:cs typeface="Times" charset="0"/>
              </a:rPr>
              <a:t>En 1905, Einstein </a:t>
            </a:r>
            <a:r>
              <a:rPr lang="en-US" sz="2000" b="1" dirty="0" err="1">
                <a:solidFill>
                  <a:srgbClr val="333399"/>
                </a:solidFill>
                <a:cs typeface="Times" charset="0"/>
              </a:rPr>
              <a:t>proposera</a:t>
            </a:r>
            <a:r>
              <a:rPr lang="en-US" sz="2000" b="1" dirty="0">
                <a:solidFill>
                  <a:srgbClr val="333399"/>
                </a:solidFill>
                <a:cs typeface="Times" charset="0"/>
              </a:rPr>
              <a:t> un </a:t>
            </a:r>
            <a:r>
              <a:rPr lang="en-US" sz="2000" b="1" dirty="0" err="1">
                <a:solidFill>
                  <a:srgbClr val="333399"/>
                </a:solidFill>
                <a:cs typeface="Times" charset="0"/>
              </a:rPr>
              <a:t>mécanisme</a:t>
            </a:r>
            <a:r>
              <a:rPr lang="en-US" sz="2000" b="1" dirty="0">
                <a:solidFill>
                  <a:srgbClr val="333399"/>
                </a:solidFill>
                <a:cs typeface="Times" charset="0"/>
              </a:rPr>
              <a:t> </a:t>
            </a:r>
            <a:r>
              <a:rPr lang="en-US" sz="2000" b="1" dirty="0" err="1">
                <a:solidFill>
                  <a:srgbClr val="333399"/>
                </a:solidFill>
                <a:cs typeface="Times" charset="0"/>
              </a:rPr>
              <a:t>très</a:t>
            </a:r>
            <a:r>
              <a:rPr lang="en-US" sz="2000" b="1" dirty="0">
                <a:solidFill>
                  <a:srgbClr val="333399"/>
                </a:solidFill>
                <a:cs typeface="Times" charset="0"/>
              </a:rPr>
              <a:t> simple de </a:t>
            </a:r>
            <a:r>
              <a:rPr lang="en-US" sz="2000" b="1" dirty="0" err="1">
                <a:solidFill>
                  <a:srgbClr val="333399"/>
                </a:solidFill>
                <a:cs typeface="Times" charset="0"/>
              </a:rPr>
              <a:t>l’effet</a:t>
            </a:r>
            <a:r>
              <a:rPr lang="en-US" sz="2000" b="1" dirty="0">
                <a:solidFill>
                  <a:srgbClr val="333399"/>
                </a:solidFill>
                <a:cs typeface="Times" charset="0"/>
              </a:rPr>
              <a:t> </a:t>
            </a:r>
            <a:r>
              <a:rPr lang="en-US" sz="2000" b="1" dirty="0" err="1">
                <a:solidFill>
                  <a:srgbClr val="333399"/>
                </a:solidFill>
                <a:cs typeface="Times" charset="0"/>
              </a:rPr>
              <a:t>photoélectrique</a:t>
            </a:r>
            <a:r>
              <a:rPr lang="en-US" sz="2000" b="1" dirty="0">
                <a:solidFill>
                  <a:srgbClr val="333399"/>
                </a:solidFill>
                <a:cs typeface="Times" charset="0"/>
              </a:rPr>
              <a:t>: la </a:t>
            </a:r>
            <a:r>
              <a:rPr lang="en-US" sz="2000" b="1" dirty="0" err="1">
                <a:solidFill>
                  <a:srgbClr val="333399"/>
                </a:solidFill>
                <a:cs typeface="Times" charset="0"/>
              </a:rPr>
              <a:t>lumière</a:t>
            </a:r>
            <a:r>
              <a:rPr lang="en-US" sz="2000" b="1" dirty="0">
                <a:solidFill>
                  <a:srgbClr val="333399"/>
                </a:solidFill>
                <a:cs typeface="Times" charset="0"/>
              </a:rPr>
              <a:t> </a:t>
            </a:r>
            <a:r>
              <a:rPr lang="en-US" sz="2000" b="1" dirty="0" err="1">
                <a:solidFill>
                  <a:srgbClr val="333399"/>
                </a:solidFill>
                <a:cs typeface="Times" charset="0"/>
              </a:rPr>
              <a:t>est</a:t>
            </a:r>
            <a:r>
              <a:rPr lang="en-US" sz="2000" b="1" dirty="0">
                <a:solidFill>
                  <a:srgbClr val="333399"/>
                </a:solidFill>
                <a:cs typeface="Times" charset="0"/>
              </a:rPr>
              <a:t> </a:t>
            </a:r>
            <a:r>
              <a:rPr lang="en-US" sz="2000" b="1" dirty="0" err="1">
                <a:solidFill>
                  <a:srgbClr val="333399"/>
                </a:solidFill>
                <a:cs typeface="Times" charset="0"/>
              </a:rPr>
              <a:t>constituée</a:t>
            </a:r>
            <a:r>
              <a:rPr lang="en-US" sz="2000" b="1" dirty="0">
                <a:solidFill>
                  <a:srgbClr val="333399"/>
                </a:solidFill>
                <a:cs typeface="Times" charset="0"/>
              </a:rPr>
              <a:t> de </a:t>
            </a:r>
            <a:r>
              <a:rPr lang="en-US" sz="2000" b="1" dirty="0" err="1">
                <a:solidFill>
                  <a:srgbClr val="333399"/>
                </a:solidFill>
                <a:cs typeface="Times" charset="0"/>
              </a:rPr>
              <a:t>particules</a:t>
            </a:r>
            <a:r>
              <a:rPr lang="en-US" sz="2000" b="1" dirty="0">
                <a:solidFill>
                  <a:srgbClr val="333399"/>
                </a:solidFill>
                <a:cs typeface="Times" charset="0"/>
              </a:rPr>
              <a:t> de masse </a:t>
            </a:r>
            <a:r>
              <a:rPr lang="en-US" sz="2000" b="1" dirty="0" err="1">
                <a:solidFill>
                  <a:srgbClr val="333399"/>
                </a:solidFill>
                <a:cs typeface="Times" charset="0"/>
              </a:rPr>
              <a:t>nulle</a:t>
            </a:r>
            <a:r>
              <a:rPr lang="en-US" sz="2000" b="1" dirty="0">
                <a:solidFill>
                  <a:srgbClr val="333399"/>
                </a:solidFill>
                <a:cs typeface="Times" charset="0"/>
              </a:rPr>
              <a:t> (Lewis </a:t>
            </a:r>
            <a:r>
              <a:rPr lang="en-US" sz="2000" b="1" dirty="0" err="1">
                <a:solidFill>
                  <a:srgbClr val="333399"/>
                </a:solidFill>
                <a:cs typeface="Times" charset="0"/>
              </a:rPr>
              <a:t>leur</a:t>
            </a:r>
            <a:r>
              <a:rPr lang="en-US" sz="2000" b="1" dirty="0">
                <a:solidFill>
                  <a:srgbClr val="333399"/>
                </a:solidFill>
                <a:cs typeface="Times" charset="0"/>
              </a:rPr>
              <a:t> </a:t>
            </a:r>
            <a:r>
              <a:rPr lang="en-US" sz="2000" b="1" dirty="0" err="1">
                <a:solidFill>
                  <a:srgbClr val="333399"/>
                </a:solidFill>
                <a:cs typeface="Times" charset="0"/>
              </a:rPr>
              <a:t>donnera</a:t>
            </a:r>
            <a:r>
              <a:rPr lang="en-US" sz="2000" b="1" dirty="0">
                <a:solidFill>
                  <a:srgbClr val="333399"/>
                </a:solidFill>
                <a:cs typeface="Times" charset="0"/>
              </a:rPr>
              <a:t> le nom de photon en 1926) et </a:t>
            </a:r>
            <a:r>
              <a:rPr lang="en-US" sz="2000" b="1" dirty="0" err="1">
                <a:solidFill>
                  <a:srgbClr val="333399"/>
                </a:solidFill>
                <a:cs typeface="Times" charset="0"/>
              </a:rPr>
              <a:t>possédant</a:t>
            </a:r>
            <a:r>
              <a:rPr lang="en-US" sz="2000" b="1" dirty="0">
                <a:solidFill>
                  <a:srgbClr val="333399"/>
                </a:solidFill>
                <a:cs typeface="Times" charset="0"/>
              </a:rPr>
              <a:t> </a:t>
            </a:r>
            <a:r>
              <a:rPr lang="en-US" sz="2000" b="1" dirty="0" err="1">
                <a:solidFill>
                  <a:srgbClr val="333399"/>
                </a:solidFill>
                <a:cs typeface="Times" charset="0"/>
              </a:rPr>
              <a:t>une</a:t>
            </a:r>
            <a:r>
              <a:rPr lang="en-US" sz="2000" b="1" dirty="0">
                <a:solidFill>
                  <a:srgbClr val="333399"/>
                </a:solidFill>
                <a:cs typeface="Times" charset="0"/>
              </a:rPr>
              <a:t> </a:t>
            </a:r>
            <a:r>
              <a:rPr lang="en-US" sz="2000" b="1" dirty="0" err="1">
                <a:solidFill>
                  <a:srgbClr val="333399"/>
                </a:solidFill>
                <a:cs typeface="Times" charset="0"/>
              </a:rPr>
              <a:t>énergie</a:t>
            </a:r>
            <a:r>
              <a:rPr lang="en-US" sz="2000" b="1" dirty="0">
                <a:solidFill>
                  <a:srgbClr val="333399"/>
                </a:solidFill>
                <a:cs typeface="Times" charset="0"/>
              </a:rPr>
              <a:t> </a:t>
            </a:r>
            <a:r>
              <a:rPr lang="en-US" sz="2000" b="1" dirty="0" smtClean="0">
                <a:solidFill>
                  <a:srgbClr val="333399"/>
                </a:solidFill>
                <a:cs typeface="Times" charset="0"/>
              </a:rPr>
              <a:t>:</a:t>
            </a:r>
          </a:p>
          <a:p>
            <a:pPr marL="39688" algn="just"/>
            <a:endParaRPr lang="en-US" sz="2000" b="1" dirty="0" smtClean="0">
              <a:solidFill>
                <a:srgbClr val="333399"/>
              </a:solidFill>
              <a:cs typeface="Times" charset="0"/>
            </a:endParaRPr>
          </a:p>
          <a:p>
            <a:pPr marL="39688" algn="just"/>
            <a:endParaRPr lang="en-US" sz="2000" b="1" dirty="0" smtClean="0">
              <a:solidFill>
                <a:srgbClr val="333399"/>
              </a:solidFill>
              <a:cs typeface="Times" charset="0"/>
            </a:endParaRPr>
          </a:p>
          <a:p>
            <a:pPr marL="39688" algn="just"/>
            <a:r>
              <a:rPr lang="en-US" sz="2000" b="1" dirty="0" smtClean="0">
                <a:solidFill>
                  <a:srgbClr val="333399"/>
                </a:solidFill>
                <a:cs typeface="Times" charset="0"/>
              </a:rPr>
              <a:t>                                                                                              h: </a:t>
            </a:r>
            <a:r>
              <a:rPr lang="en-US" sz="2000" b="1" dirty="0" err="1" smtClean="0">
                <a:solidFill>
                  <a:srgbClr val="333399"/>
                </a:solidFill>
                <a:cs typeface="Times" charset="0"/>
              </a:rPr>
              <a:t>constante</a:t>
            </a:r>
            <a:r>
              <a:rPr lang="en-US" sz="2000" b="1" dirty="0" smtClean="0">
                <a:solidFill>
                  <a:srgbClr val="333399"/>
                </a:solidFill>
                <a:cs typeface="Times" charset="0"/>
              </a:rPr>
              <a:t> de Planck</a:t>
            </a:r>
            <a:endParaRPr lang="en-US" sz="2000" b="1" dirty="0">
              <a:solidFill>
                <a:srgbClr val="333399"/>
              </a:solidFill>
              <a:cs typeface="Times" charset="0"/>
            </a:endParaRPr>
          </a:p>
        </p:txBody>
      </p:sp>
      <p:sp>
        <p:nvSpPr>
          <p:cNvPr id="8207" name="Rectangle 15"/>
          <p:cNvSpPr>
            <a:spLocks/>
          </p:cNvSpPr>
          <p:nvPr/>
        </p:nvSpPr>
        <p:spPr bwMode="auto">
          <a:xfrm>
            <a:off x="714348" y="3000372"/>
            <a:ext cx="6068840" cy="307777"/>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2000" i="1" dirty="0">
                <a:solidFill>
                  <a:schemeClr val="tx1"/>
                </a:solidFill>
                <a:cs typeface="Times" charset="0"/>
              </a:rPr>
              <a:t>E</a:t>
            </a:r>
            <a:r>
              <a:rPr lang="en-US" sz="2000" i="1" baseline="-25000" dirty="0">
                <a:solidFill>
                  <a:schemeClr val="tx1"/>
                </a:solidFill>
                <a:cs typeface="Times" charset="0"/>
              </a:rPr>
              <a:t>L</a:t>
            </a:r>
            <a:r>
              <a:rPr lang="en-US" sz="2000" dirty="0">
                <a:solidFill>
                  <a:schemeClr val="tx1"/>
                </a:solidFill>
                <a:cs typeface="Times" charset="0"/>
              </a:rPr>
              <a:t> </a:t>
            </a:r>
            <a:r>
              <a:rPr lang="en-US" sz="2000" dirty="0" err="1">
                <a:solidFill>
                  <a:schemeClr val="tx1"/>
                </a:solidFill>
                <a:cs typeface="Times" charset="0"/>
              </a:rPr>
              <a:t>énergie</a:t>
            </a:r>
            <a:r>
              <a:rPr lang="en-US" sz="2000" dirty="0">
                <a:solidFill>
                  <a:schemeClr val="tx1"/>
                </a:solidFill>
                <a:cs typeface="Times" charset="0"/>
              </a:rPr>
              <a:t> de liaison entre </a:t>
            </a:r>
            <a:r>
              <a:rPr lang="en-US" sz="2000" dirty="0" err="1">
                <a:solidFill>
                  <a:schemeClr val="tx1"/>
                </a:solidFill>
                <a:cs typeface="Times" charset="0"/>
              </a:rPr>
              <a:t>l’électron</a:t>
            </a:r>
            <a:r>
              <a:rPr lang="en-US" sz="2000" dirty="0">
                <a:solidFill>
                  <a:schemeClr val="tx1"/>
                </a:solidFill>
                <a:cs typeface="Times" charset="0"/>
              </a:rPr>
              <a:t> et la surface du </a:t>
            </a:r>
            <a:r>
              <a:rPr lang="en-US" sz="2000" dirty="0" err="1">
                <a:solidFill>
                  <a:schemeClr val="tx1"/>
                </a:solidFill>
                <a:cs typeface="Times" charset="0"/>
              </a:rPr>
              <a:t>métal</a:t>
            </a:r>
            <a:endParaRPr lang="en-US" sz="2000" dirty="0">
              <a:solidFill>
                <a:schemeClr val="tx1"/>
              </a:solidFill>
              <a:cs typeface="Times" charset="0"/>
            </a:endParaRPr>
          </a:p>
        </p:txBody>
      </p:sp>
      <p:sp>
        <p:nvSpPr>
          <p:cNvPr id="8208" name="Rectangle 16"/>
          <p:cNvSpPr>
            <a:spLocks/>
          </p:cNvSpPr>
          <p:nvPr/>
        </p:nvSpPr>
        <p:spPr bwMode="auto">
          <a:xfrm>
            <a:off x="714348" y="3357562"/>
            <a:ext cx="3911198" cy="307777"/>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2000" i="1" dirty="0" smtClean="0">
                <a:solidFill>
                  <a:schemeClr val="tx1"/>
                </a:solidFill>
                <a:latin typeface="Symbol" charset="2"/>
                <a:ea typeface="Symbol" charset="2"/>
                <a:cs typeface="Symbol" charset="2"/>
                <a:sym typeface="Symbol" charset="2"/>
              </a:rPr>
              <a:t>E</a:t>
            </a:r>
            <a:r>
              <a:rPr lang="en-US" sz="2000" i="1" dirty="0" smtClean="0">
                <a:solidFill>
                  <a:schemeClr val="tx1"/>
                </a:solidFill>
                <a:cs typeface="Times" charset="0"/>
              </a:rPr>
              <a:t>=h</a:t>
            </a:r>
            <a:r>
              <a:rPr lang="el-GR" sz="2000" dirty="0" smtClean="0">
                <a:latin typeface="Times New Roman"/>
                <a:ea typeface="Symbol" charset="2"/>
                <a:cs typeface="Times New Roman"/>
                <a:sym typeface="Symbol" charset="2"/>
              </a:rPr>
              <a:t> ν</a:t>
            </a:r>
            <a:r>
              <a:rPr lang="en-US" sz="2000" dirty="0" smtClean="0">
                <a:solidFill>
                  <a:schemeClr val="tx1"/>
                </a:solidFill>
                <a:cs typeface="Times" charset="0"/>
              </a:rPr>
              <a:t> </a:t>
            </a:r>
            <a:r>
              <a:rPr lang="en-US" sz="2000" dirty="0" err="1">
                <a:solidFill>
                  <a:schemeClr val="tx1"/>
                </a:solidFill>
                <a:cs typeface="Times" charset="0"/>
              </a:rPr>
              <a:t>l’énergie</a:t>
            </a:r>
            <a:r>
              <a:rPr lang="en-US" sz="2000" dirty="0">
                <a:solidFill>
                  <a:schemeClr val="tx1"/>
                </a:solidFill>
                <a:cs typeface="Times" charset="0"/>
              </a:rPr>
              <a:t> d’un photon incident</a:t>
            </a:r>
          </a:p>
        </p:txBody>
      </p:sp>
      <p:sp>
        <p:nvSpPr>
          <p:cNvPr id="8209" name="Rectangle 17"/>
          <p:cNvSpPr>
            <a:spLocks/>
          </p:cNvSpPr>
          <p:nvPr/>
        </p:nvSpPr>
        <p:spPr bwMode="auto">
          <a:xfrm>
            <a:off x="734707" y="3786190"/>
            <a:ext cx="7475059" cy="307777"/>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2000" i="1" dirty="0" smtClean="0">
                <a:solidFill>
                  <a:schemeClr val="tx1"/>
                </a:solidFill>
                <a:latin typeface="Symbol" charset="2"/>
                <a:ea typeface="Symbol" charset="2"/>
                <a:cs typeface="Symbol" charset="2"/>
                <a:sym typeface="Symbol" charset="2"/>
              </a:rPr>
              <a:t>E</a:t>
            </a:r>
            <a:r>
              <a:rPr lang="en-US" sz="2000" dirty="0" smtClean="0">
                <a:solidFill>
                  <a:schemeClr val="tx1"/>
                </a:solidFill>
                <a:latin typeface="Symbol" charset="2"/>
                <a:ea typeface="Symbol" charset="2"/>
                <a:cs typeface="Symbol" charset="2"/>
                <a:sym typeface="Symbol" charset="2"/>
              </a:rPr>
              <a:t>&gt;</a:t>
            </a:r>
            <a:r>
              <a:rPr lang="en-US" sz="2000" i="1" dirty="0" smtClean="0">
                <a:solidFill>
                  <a:schemeClr val="tx1"/>
                </a:solidFill>
                <a:cs typeface="Times" charset="0"/>
              </a:rPr>
              <a:t>E</a:t>
            </a:r>
            <a:r>
              <a:rPr lang="en-US" sz="2000" i="1" baseline="-25000" dirty="0" smtClean="0">
                <a:solidFill>
                  <a:schemeClr val="tx1"/>
                </a:solidFill>
                <a:cs typeface="Times" charset="0"/>
              </a:rPr>
              <a:t>L </a:t>
            </a:r>
            <a:r>
              <a:rPr lang="en-US" sz="2000" dirty="0" smtClean="0">
                <a:solidFill>
                  <a:schemeClr val="tx1"/>
                </a:solidFill>
                <a:cs typeface="Times" charset="0"/>
              </a:rPr>
              <a:t> </a:t>
            </a:r>
            <a:r>
              <a:rPr lang="en-US" sz="2000" dirty="0" err="1">
                <a:solidFill>
                  <a:schemeClr val="tx1"/>
                </a:solidFill>
                <a:cs typeface="Times" charset="0"/>
              </a:rPr>
              <a:t>donc</a:t>
            </a:r>
            <a:r>
              <a:rPr lang="en-US" sz="2000" dirty="0">
                <a:solidFill>
                  <a:schemeClr val="tx1"/>
                </a:solidFill>
                <a:cs typeface="Times" charset="0"/>
              </a:rPr>
              <a:t> </a:t>
            </a:r>
            <a:r>
              <a:rPr lang="el-GR" sz="2000" dirty="0" smtClean="0">
                <a:latin typeface="Times New Roman"/>
                <a:ea typeface="Symbol" charset="2"/>
                <a:cs typeface="Times New Roman"/>
                <a:sym typeface="Symbol" charset="2"/>
              </a:rPr>
              <a:t>ν </a:t>
            </a:r>
            <a:r>
              <a:rPr lang="en-US" sz="2000" i="1" dirty="0" smtClean="0">
                <a:solidFill>
                  <a:schemeClr val="tx1"/>
                </a:solidFill>
                <a:cs typeface="Times" charset="0"/>
              </a:rPr>
              <a:t>&gt; </a:t>
            </a:r>
            <a:r>
              <a:rPr lang="en-US" sz="2000" i="1" dirty="0">
                <a:solidFill>
                  <a:schemeClr val="tx1"/>
                </a:solidFill>
                <a:cs typeface="Times" charset="0"/>
              </a:rPr>
              <a:t>E</a:t>
            </a:r>
            <a:r>
              <a:rPr lang="en-US" sz="2000" i="1" baseline="-25000" dirty="0">
                <a:solidFill>
                  <a:schemeClr val="tx1"/>
                </a:solidFill>
                <a:cs typeface="Times" charset="0"/>
              </a:rPr>
              <a:t>L </a:t>
            </a:r>
            <a:r>
              <a:rPr lang="en-US" sz="2000" i="1" dirty="0">
                <a:solidFill>
                  <a:schemeClr val="tx1"/>
                </a:solidFill>
                <a:cs typeface="Times" charset="0"/>
              </a:rPr>
              <a:t>/h</a:t>
            </a:r>
            <a:r>
              <a:rPr lang="en-US" sz="2000" i="1" dirty="0" smtClean="0">
                <a:solidFill>
                  <a:schemeClr val="tx1"/>
                </a:solidFill>
                <a:cs typeface="Times" charset="0"/>
              </a:rPr>
              <a:t>=</a:t>
            </a:r>
            <a:r>
              <a:rPr lang="el-GR" sz="2000" dirty="0" smtClean="0">
                <a:latin typeface="Times New Roman"/>
                <a:ea typeface="Symbol" charset="2"/>
                <a:cs typeface="Times New Roman"/>
                <a:sym typeface="Symbol" charset="2"/>
              </a:rPr>
              <a:t> ν</a:t>
            </a:r>
            <a:r>
              <a:rPr lang="en-US" sz="2000" i="1" baseline="-25000" dirty="0" smtClean="0">
                <a:solidFill>
                  <a:schemeClr val="tx1"/>
                </a:solidFill>
                <a:cs typeface="Times" charset="0"/>
              </a:rPr>
              <a:t>0;  </a:t>
            </a:r>
            <a:r>
              <a:rPr lang="en-US" sz="2000" i="1" dirty="0" smtClean="0">
                <a:solidFill>
                  <a:schemeClr val="tx1"/>
                </a:solidFill>
                <a:latin typeface="Symbol" charset="2"/>
                <a:ea typeface="Symbol" charset="2"/>
                <a:cs typeface="Symbol" charset="2"/>
                <a:sym typeface="Symbol" charset="2"/>
              </a:rPr>
              <a:t>E</a:t>
            </a:r>
            <a:r>
              <a:rPr lang="en-US" sz="2000" dirty="0" smtClean="0">
                <a:solidFill>
                  <a:schemeClr val="tx1"/>
                </a:solidFill>
                <a:latin typeface="Symbol" charset="2"/>
                <a:ea typeface="Symbol" charset="2"/>
                <a:cs typeface="Symbol" charset="2"/>
                <a:sym typeface="Symbol" charset="2"/>
              </a:rPr>
              <a:t>-</a:t>
            </a:r>
            <a:r>
              <a:rPr lang="en-US" sz="2000" i="1" dirty="0" smtClean="0">
                <a:solidFill>
                  <a:schemeClr val="tx1"/>
                </a:solidFill>
                <a:cs typeface="Times" charset="0"/>
              </a:rPr>
              <a:t>E</a:t>
            </a:r>
            <a:r>
              <a:rPr lang="en-US" sz="2000" i="1" baseline="-25000" dirty="0" smtClean="0">
                <a:solidFill>
                  <a:schemeClr val="tx1"/>
                </a:solidFill>
                <a:cs typeface="Times" charset="0"/>
              </a:rPr>
              <a:t>L </a:t>
            </a:r>
            <a:r>
              <a:rPr lang="en-US" sz="2000" dirty="0" smtClean="0">
                <a:solidFill>
                  <a:schemeClr val="tx1"/>
                </a:solidFill>
                <a:cs typeface="Times" charset="0"/>
              </a:rPr>
              <a:t>= </a:t>
            </a:r>
            <a:r>
              <a:rPr lang="en-US" sz="2000" dirty="0" err="1" smtClean="0">
                <a:solidFill>
                  <a:schemeClr val="tx1"/>
                </a:solidFill>
                <a:cs typeface="Times" charset="0"/>
              </a:rPr>
              <a:t>énergie</a:t>
            </a:r>
            <a:r>
              <a:rPr lang="en-US" sz="2000" dirty="0" smtClean="0">
                <a:solidFill>
                  <a:schemeClr val="tx1"/>
                </a:solidFill>
                <a:cs typeface="Times" charset="0"/>
              </a:rPr>
              <a:t> </a:t>
            </a:r>
            <a:r>
              <a:rPr lang="en-US" sz="2000" dirty="0" err="1" smtClean="0">
                <a:solidFill>
                  <a:schemeClr val="tx1"/>
                </a:solidFill>
                <a:cs typeface="Times" charset="0"/>
              </a:rPr>
              <a:t>cinétique</a:t>
            </a:r>
            <a:r>
              <a:rPr lang="en-US" sz="2000" dirty="0" smtClean="0">
                <a:solidFill>
                  <a:schemeClr val="tx1"/>
                </a:solidFill>
                <a:cs typeface="Times" charset="0"/>
              </a:rPr>
              <a:t> </a:t>
            </a:r>
            <a:r>
              <a:rPr lang="en-US" sz="2000" dirty="0">
                <a:solidFill>
                  <a:schemeClr val="tx1"/>
                </a:solidFill>
                <a:cs typeface="Times" charset="0"/>
              </a:rPr>
              <a:t>de </a:t>
            </a:r>
            <a:r>
              <a:rPr lang="en-US" sz="2000" dirty="0" err="1">
                <a:solidFill>
                  <a:schemeClr val="tx1"/>
                </a:solidFill>
                <a:cs typeface="Times" charset="0"/>
              </a:rPr>
              <a:t>l’électron</a:t>
            </a:r>
            <a:r>
              <a:rPr lang="en-US" sz="2000" dirty="0">
                <a:solidFill>
                  <a:schemeClr val="tx1"/>
                </a:solidFill>
                <a:cs typeface="Times" charset="0"/>
              </a:rPr>
              <a:t> </a:t>
            </a:r>
            <a:r>
              <a:rPr lang="en-US" sz="2000" dirty="0" err="1">
                <a:solidFill>
                  <a:schemeClr val="tx1"/>
                </a:solidFill>
                <a:cs typeface="Times" charset="0"/>
              </a:rPr>
              <a:t>extrait</a:t>
            </a:r>
            <a:endParaRPr lang="en-US" sz="2000" dirty="0">
              <a:solidFill>
                <a:schemeClr val="tx1"/>
              </a:solidFill>
              <a:cs typeface="Times" charset="0"/>
            </a:endParaRPr>
          </a:p>
        </p:txBody>
      </p:sp>
      <p:sp>
        <p:nvSpPr>
          <p:cNvPr id="18" name="Rectangle 17"/>
          <p:cNvSpPr/>
          <p:nvPr/>
        </p:nvSpPr>
        <p:spPr>
          <a:xfrm>
            <a:off x="285720" y="214290"/>
            <a:ext cx="5357850" cy="461665"/>
          </a:xfrm>
          <a:prstGeom prst="rect">
            <a:avLst/>
          </a:prstGeom>
        </p:spPr>
        <p:txBody>
          <a:bodyPr wrap="square">
            <a:spAutoFit/>
          </a:bodyPr>
          <a:lstStyle/>
          <a:p>
            <a:pPr marL="39688"/>
            <a:r>
              <a:rPr lang="en-US" b="1" dirty="0" err="1" smtClean="0">
                <a:solidFill>
                  <a:srgbClr val="B82376"/>
                </a:solidFill>
                <a:cs typeface="Times" charset="0"/>
              </a:rPr>
              <a:t>Hypothèse</a:t>
            </a:r>
            <a:r>
              <a:rPr lang="en-US" b="1" dirty="0" smtClean="0">
                <a:solidFill>
                  <a:srgbClr val="B82376"/>
                </a:solidFill>
                <a:cs typeface="Times" charset="0"/>
              </a:rPr>
              <a:t> </a:t>
            </a:r>
            <a:r>
              <a:rPr lang="en-US" b="1" dirty="0" err="1" smtClean="0">
                <a:solidFill>
                  <a:srgbClr val="B82376"/>
                </a:solidFill>
                <a:cs typeface="Times" charset="0"/>
              </a:rPr>
              <a:t>novatrice</a:t>
            </a:r>
            <a:r>
              <a:rPr lang="en-US" b="1" dirty="0" smtClean="0">
                <a:solidFill>
                  <a:srgbClr val="B82376"/>
                </a:solidFill>
                <a:cs typeface="Times" charset="0"/>
              </a:rPr>
              <a:t> </a:t>
            </a:r>
            <a:r>
              <a:rPr lang="en-US" b="1" dirty="0" err="1" smtClean="0">
                <a:solidFill>
                  <a:srgbClr val="B82376"/>
                </a:solidFill>
                <a:cs typeface="Times" charset="0"/>
              </a:rPr>
              <a:t>d’Einstein</a:t>
            </a:r>
            <a:endParaRPr lang="en-US" dirty="0" smtClean="0">
              <a:cs typeface="Times" charset="0"/>
            </a:endParaRPr>
          </a:p>
        </p:txBody>
      </p:sp>
      <p:sp>
        <p:nvSpPr>
          <p:cNvPr id="19" name="Rectangle 18"/>
          <p:cNvSpPr/>
          <p:nvPr/>
        </p:nvSpPr>
        <p:spPr>
          <a:xfrm>
            <a:off x="285720" y="4143380"/>
            <a:ext cx="8501090" cy="707886"/>
          </a:xfrm>
          <a:prstGeom prst="rect">
            <a:avLst/>
          </a:prstGeom>
        </p:spPr>
        <p:txBody>
          <a:bodyPr wrap="square">
            <a:spAutoFit/>
          </a:bodyPr>
          <a:lstStyle/>
          <a:p>
            <a:pPr algn="just"/>
            <a:r>
              <a:rPr lang="fr-FR" sz="2000" b="1" dirty="0" smtClean="0">
                <a:solidFill>
                  <a:srgbClr val="C00000"/>
                </a:solidFill>
              </a:rPr>
              <a:t>Pour qu’un électron se libère du métal, il faut que l’apport d’énergie par le rayonnement soit au moins égal à </a:t>
            </a:r>
            <a:r>
              <a:rPr lang="en-US" sz="2000" b="1" i="1" dirty="0" smtClean="0">
                <a:solidFill>
                  <a:srgbClr val="C00000"/>
                </a:solidFill>
                <a:cs typeface="Times" charset="0"/>
              </a:rPr>
              <a:t>E</a:t>
            </a:r>
            <a:r>
              <a:rPr lang="en-US" sz="2000" b="1" i="1" baseline="-25000" dirty="0" smtClean="0">
                <a:solidFill>
                  <a:srgbClr val="C00000"/>
                </a:solidFill>
                <a:cs typeface="Times" charset="0"/>
              </a:rPr>
              <a:t>L</a:t>
            </a:r>
            <a:r>
              <a:rPr lang="fr-FR" sz="2000" b="1" dirty="0" smtClean="0">
                <a:solidFill>
                  <a:srgbClr val="C00000"/>
                </a:solidFill>
              </a:rPr>
              <a:t>. </a:t>
            </a:r>
            <a:endParaRPr lang="fr-FR" sz="2000" b="1" dirty="0">
              <a:solidFill>
                <a:srgbClr val="C00000"/>
              </a:solidFill>
            </a:endParaRPr>
          </a:p>
        </p:txBody>
      </p:sp>
      <p:graphicFrame>
        <p:nvGraphicFramePr>
          <p:cNvPr id="373762" name="Object 2"/>
          <p:cNvGraphicFramePr>
            <a:graphicFrameLocks noChangeAspect="1"/>
          </p:cNvGraphicFramePr>
          <p:nvPr/>
        </p:nvGraphicFramePr>
        <p:xfrm>
          <a:off x="1857356" y="2000240"/>
          <a:ext cx="4116387" cy="757237"/>
        </p:xfrm>
        <a:graphic>
          <a:graphicData uri="http://schemas.openxmlformats.org/presentationml/2006/ole">
            <mc:AlternateContent xmlns:mc="http://schemas.openxmlformats.org/markup-compatibility/2006">
              <mc:Choice xmlns:v="urn:schemas-microsoft-com:vml" Requires="v">
                <p:oleObj spid="_x0000_s373773" name="Equation" r:id="rId4" imgW="4114800" imgH="723600" progId="">
                  <p:embed/>
                </p:oleObj>
              </mc:Choice>
              <mc:Fallback>
                <p:oleObj name="Equation" r:id="rId4" imgW="4114800" imgH="723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56" y="2000240"/>
                        <a:ext cx="4116387" cy="757237"/>
                      </a:xfrm>
                      <a:prstGeom prst="rect">
                        <a:avLst/>
                      </a:prstGeom>
                      <a:solidFill>
                        <a:srgbClr val="FFFF99"/>
                      </a:solidFill>
                    </p:spPr>
                  </p:pic>
                </p:oleObj>
              </mc:Fallback>
            </mc:AlternateContent>
          </a:graphicData>
        </a:graphic>
      </p:graphicFrame>
      <p:pic>
        <p:nvPicPr>
          <p:cNvPr id="21" name="Picture 4"/>
          <p:cNvPicPr>
            <a:picLocks noChangeAspect="1" noChangeArrowheads="1"/>
          </p:cNvPicPr>
          <p:nvPr/>
        </p:nvPicPr>
        <p:blipFill>
          <a:blip r:embed="rId6"/>
          <a:srcRect t="13892" b="10242"/>
          <a:stretch>
            <a:fillRect/>
          </a:stretch>
        </p:blipFill>
        <p:spPr bwMode="auto">
          <a:xfrm>
            <a:off x="2071670" y="4929198"/>
            <a:ext cx="5715040" cy="19288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7" name="Text Box 17"/>
          <p:cNvSpPr txBox="1">
            <a:spLocks noChangeArrowheads="1"/>
          </p:cNvSpPr>
          <p:nvPr/>
        </p:nvSpPr>
        <p:spPr bwMode="auto">
          <a:xfrm>
            <a:off x="593725" y="4293096"/>
            <a:ext cx="4104200" cy="1261884"/>
          </a:xfrm>
          <a:prstGeom prst="rect">
            <a:avLst/>
          </a:prstGeom>
          <a:noFill/>
          <a:ln w="9525">
            <a:noFill/>
            <a:miter lim="800000"/>
            <a:headEnd/>
            <a:tailEnd/>
          </a:ln>
          <a:effectLst/>
        </p:spPr>
        <p:txBody>
          <a:bodyPr wrap="none">
            <a:spAutoFit/>
          </a:bodyPr>
          <a:lstStyle/>
          <a:p>
            <a:pPr algn="l"/>
            <a:r>
              <a:rPr lang="fr-FR" sz="2000" dirty="0"/>
              <a:t>Énergie cinétique des </a:t>
            </a:r>
            <a:r>
              <a:rPr lang="fr-FR" sz="2000" dirty="0" err="1"/>
              <a:t>photo-électrons</a:t>
            </a:r>
            <a:r>
              <a:rPr lang="fr-FR" sz="2000" dirty="0"/>
              <a:t> </a:t>
            </a:r>
          </a:p>
          <a:p>
            <a:pPr algn="l"/>
            <a:r>
              <a:rPr lang="fr-FR" sz="2000" dirty="0"/>
              <a:t>(relation de Planck et Einstein) : </a:t>
            </a:r>
            <a:endParaRPr lang="fr-FR" sz="2000" dirty="0" smtClean="0"/>
          </a:p>
          <a:p>
            <a:pPr algn="l"/>
            <a:endParaRPr lang="fr-FR" sz="1000" dirty="0" smtClean="0"/>
          </a:p>
          <a:p>
            <a:r>
              <a:rPr lang="fr-FR" b="1" i="1" dirty="0" err="1" smtClean="0">
                <a:solidFill>
                  <a:schemeClr val="accent6">
                    <a:lumMod val="75000"/>
                  </a:schemeClr>
                </a:solidFill>
              </a:rPr>
              <a:t>Ec</a:t>
            </a:r>
            <a:r>
              <a:rPr lang="fr-FR" b="1" i="1" dirty="0" smtClean="0">
                <a:solidFill>
                  <a:schemeClr val="accent6">
                    <a:lumMod val="75000"/>
                  </a:schemeClr>
                </a:solidFill>
              </a:rPr>
              <a:t> = </a:t>
            </a:r>
            <a:r>
              <a:rPr lang="fr-FR" b="1" i="1" dirty="0" err="1" smtClean="0">
                <a:solidFill>
                  <a:schemeClr val="accent6">
                    <a:lumMod val="75000"/>
                  </a:schemeClr>
                </a:solidFill>
              </a:rPr>
              <a:t>h</a:t>
            </a:r>
            <a:r>
              <a:rPr lang="fr-FR" b="1" i="1" dirty="0" err="1" smtClean="0">
                <a:solidFill>
                  <a:schemeClr val="accent6">
                    <a:lumMod val="75000"/>
                  </a:schemeClr>
                </a:solidFill>
                <a:latin typeface="Symbol" pitchFamily="18" charset="2"/>
              </a:rPr>
              <a:t>n</a:t>
            </a:r>
            <a:r>
              <a:rPr lang="fr-FR" b="1" i="1" dirty="0" smtClean="0">
                <a:solidFill>
                  <a:schemeClr val="accent6">
                    <a:lumMod val="75000"/>
                  </a:schemeClr>
                </a:solidFill>
                <a:latin typeface="Symbol" pitchFamily="18" charset="2"/>
              </a:rPr>
              <a:t>  - </a:t>
            </a:r>
            <a:r>
              <a:rPr lang="fr-FR" b="1" i="1" dirty="0" smtClean="0">
                <a:solidFill>
                  <a:schemeClr val="accent6">
                    <a:lumMod val="75000"/>
                  </a:schemeClr>
                </a:solidFill>
                <a:cs typeface="Times New Roman" pitchFamily="18" charset="0"/>
              </a:rPr>
              <a:t>E</a:t>
            </a:r>
            <a:r>
              <a:rPr lang="fr-FR" sz="1400" b="1" i="1" dirty="0" smtClean="0">
                <a:solidFill>
                  <a:schemeClr val="accent6">
                    <a:lumMod val="75000"/>
                  </a:schemeClr>
                </a:solidFill>
                <a:cs typeface="Times New Roman" pitchFamily="18" charset="0"/>
              </a:rPr>
              <a:t>L</a:t>
            </a:r>
            <a:endParaRPr lang="fr-FR" b="1" i="1" dirty="0">
              <a:solidFill>
                <a:schemeClr val="accent6">
                  <a:lumMod val="75000"/>
                </a:schemeClr>
              </a:solidFill>
            </a:endParaRPr>
          </a:p>
        </p:txBody>
      </p:sp>
      <p:sp>
        <p:nvSpPr>
          <p:cNvPr id="266258" name="Text Box 18"/>
          <p:cNvSpPr txBox="1">
            <a:spLocks noChangeArrowheads="1"/>
          </p:cNvSpPr>
          <p:nvPr/>
        </p:nvSpPr>
        <p:spPr bwMode="auto">
          <a:xfrm>
            <a:off x="2428860" y="1142984"/>
            <a:ext cx="3576620" cy="815608"/>
          </a:xfrm>
          <a:prstGeom prst="rect">
            <a:avLst/>
          </a:prstGeom>
          <a:noFill/>
          <a:ln w="9525">
            <a:noFill/>
            <a:miter lim="800000"/>
            <a:headEnd/>
            <a:tailEnd/>
          </a:ln>
          <a:effectLst/>
        </p:spPr>
        <p:txBody>
          <a:bodyPr wrap="none">
            <a:spAutoFit/>
          </a:bodyPr>
          <a:lstStyle/>
          <a:p>
            <a:pPr algn="l"/>
            <a:r>
              <a:rPr lang="fr-FR" sz="2000" dirty="0" smtClean="0"/>
              <a:t> </a:t>
            </a:r>
            <a:endParaRPr lang="fr-FR" sz="2000" dirty="0"/>
          </a:p>
          <a:p>
            <a:pPr algn="l"/>
            <a:endParaRPr lang="fr-FR" sz="700" dirty="0"/>
          </a:p>
          <a:p>
            <a:pPr algn="l"/>
            <a:r>
              <a:rPr lang="fr-FR" sz="2000" dirty="0"/>
              <a:t>mesure de la constante de Planck</a:t>
            </a:r>
          </a:p>
        </p:txBody>
      </p:sp>
      <p:sp>
        <p:nvSpPr>
          <p:cNvPr id="266272" name="Text Box 32"/>
          <p:cNvSpPr txBox="1">
            <a:spLocks noChangeArrowheads="1"/>
          </p:cNvSpPr>
          <p:nvPr/>
        </p:nvSpPr>
        <p:spPr bwMode="auto">
          <a:xfrm>
            <a:off x="5358883" y="4000504"/>
            <a:ext cx="3142207" cy="769441"/>
          </a:xfrm>
          <a:prstGeom prst="rect">
            <a:avLst/>
          </a:prstGeom>
          <a:noFill/>
          <a:ln w="9525">
            <a:noFill/>
            <a:miter lim="800000"/>
            <a:headEnd/>
            <a:tailEnd/>
          </a:ln>
          <a:effectLst/>
        </p:spPr>
        <p:txBody>
          <a:bodyPr wrap="none">
            <a:spAutoFit/>
          </a:bodyPr>
          <a:lstStyle/>
          <a:p>
            <a:r>
              <a:rPr lang="fr-FR" sz="2000" b="1" i="1" dirty="0" smtClean="0">
                <a:solidFill>
                  <a:srgbClr val="0C0F7A"/>
                </a:solidFill>
                <a:cs typeface="Times New Roman" pitchFamily="18" charset="0"/>
              </a:rPr>
              <a:t>E</a:t>
            </a:r>
            <a:r>
              <a:rPr lang="fr-FR" sz="1200" b="1" i="1" dirty="0" smtClean="0">
                <a:solidFill>
                  <a:srgbClr val="0C0F7A"/>
                </a:solidFill>
                <a:cs typeface="Times New Roman" pitchFamily="18" charset="0"/>
              </a:rPr>
              <a:t>L</a:t>
            </a:r>
            <a:r>
              <a:rPr lang="fr-FR" sz="2000" dirty="0" smtClean="0"/>
              <a:t> </a:t>
            </a:r>
            <a:r>
              <a:rPr lang="fr-FR" sz="2000" dirty="0"/>
              <a:t>: travail d’extraction</a:t>
            </a:r>
          </a:p>
          <a:p>
            <a:pPr algn="l"/>
            <a:r>
              <a:rPr lang="fr-FR" sz="2000" dirty="0"/>
              <a:t>(caractéristique du matériau</a:t>
            </a:r>
            <a:r>
              <a:rPr lang="fr-FR" dirty="0"/>
              <a:t>)</a:t>
            </a:r>
          </a:p>
        </p:txBody>
      </p:sp>
      <p:sp>
        <p:nvSpPr>
          <p:cNvPr id="266273" name="Text Box 33"/>
          <p:cNvSpPr txBox="1">
            <a:spLocks noChangeArrowheads="1"/>
          </p:cNvSpPr>
          <p:nvPr/>
        </p:nvSpPr>
        <p:spPr bwMode="auto">
          <a:xfrm>
            <a:off x="357158" y="214290"/>
            <a:ext cx="8572560" cy="830997"/>
          </a:xfrm>
          <a:prstGeom prst="rect">
            <a:avLst/>
          </a:prstGeom>
          <a:noFill/>
          <a:ln w="9525">
            <a:noFill/>
            <a:miter lim="800000"/>
            <a:headEnd/>
            <a:tailEnd/>
          </a:ln>
          <a:effectLst/>
        </p:spPr>
        <p:txBody>
          <a:bodyPr wrap="square">
            <a:spAutoFit/>
          </a:bodyPr>
          <a:lstStyle/>
          <a:p>
            <a:pPr algn="ctr"/>
            <a:r>
              <a:rPr lang="fr-FR" b="1" dirty="0">
                <a:solidFill>
                  <a:schemeClr val="accent2"/>
                </a:solidFill>
              </a:rPr>
              <a:t>quantification de l'énergie électromagnétique</a:t>
            </a:r>
          </a:p>
          <a:p>
            <a:pPr algn="ctr"/>
            <a:r>
              <a:rPr lang="fr-FR" b="1" dirty="0">
                <a:solidFill>
                  <a:schemeClr val="accent2"/>
                </a:solidFill>
              </a:rPr>
              <a:t>quantum de lumière &lt;=&gt; </a:t>
            </a:r>
            <a:r>
              <a:rPr lang="fr-FR" b="1" i="1" u="sng" dirty="0">
                <a:solidFill>
                  <a:schemeClr val="accent2"/>
                </a:solidFill>
              </a:rPr>
              <a:t>photon</a:t>
            </a:r>
          </a:p>
        </p:txBody>
      </p:sp>
      <p:grpSp>
        <p:nvGrpSpPr>
          <p:cNvPr id="2" name="Group 38"/>
          <p:cNvGrpSpPr>
            <a:grpSpLocks/>
          </p:cNvGrpSpPr>
          <p:nvPr/>
        </p:nvGrpSpPr>
        <p:grpSpPr bwMode="auto">
          <a:xfrm>
            <a:off x="2500298" y="1340768"/>
            <a:ext cx="4037264" cy="2857519"/>
            <a:chOff x="3424" y="1162"/>
            <a:chExt cx="2198" cy="2407"/>
          </a:xfrm>
        </p:grpSpPr>
        <p:pic>
          <p:nvPicPr>
            <p:cNvPr id="266250" name="Picture 10"/>
            <p:cNvPicPr>
              <a:picLocks noChangeAspect="1" noChangeArrowheads="1"/>
            </p:cNvPicPr>
            <p:nvPr/>
          </p:nvPicPr>
          <p:blipFill>
            <a:blip r:embed="rId2"/>
            <a:srcRect l="22778" r="6752" b="5011"/>
            <a:stretch>
              <a:fillRect/>
            </a:stretch>
          </p:blipFill>
          <p:spPr bwMode="auto">
            <a:xfrm>
              <a:off x="3440" y="1223"/>
              <a:ext cx="2162" cy="2018"/>
            </a:xfrm>
            <a:prstGeom prst="rect">
              <a:avLst/>
            </a:prstGeom>
            <a:solidFill>
              <a:schemeClr val="bg1"/>
            </a:solidFill>
          </p:spPr>
        </p:pic>
        <p:sp>
          <p:nvSpPr>
            <p:cNvPr id="266251" name="Text Box 11"/>
            <p:cNvSpPr txBox="1">
              <a:spLocks noChangeArrowheads="1"/>
            </p:cNvSpPr>
            <p:nvPr/>
          </p:nvSpPr>
          <p:spPr bwMode="auto">
            <a:xfrm>
              <a:off x="3424" y="1162"/>
              <a:ext cx="726" cy="350"/>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a:solidFill>
                    <a:srgbClr val="0C0F7A"/>
                  </a:solidFill>
                  <a:cs typeface="Arial" charset="0"/>
                </a:rPr>
                <a:t>Potentiel d’arrêt </a:t>
              </a:r>
              <a:r>
                <a:rPr lang="fr-FR" sz="2000">
                  <a:solidFill>
                    <a:schemeClr val="accent2"/>
                  </a:solidFill>
                  <a:latin typeface="Times New Roman" pitchFamily="18" charset="0"/>
                  <a:cs typeface="Times New Roman" pitchFamily="18" charset="0"/>
                  <a:sym typeface="Symbol" pitchFamily="18" charset="2"/>
                </a:rPr>
                <a:t>|</a:t>
              </a:r>
              <a:r>
                <a:rPr lang="fr-FR" sz="2000" i="1">
                  <a:solidFill>
                    <a:schemeClr val="accent2"/>
                  </a:solidFill>
                  <a:latin typeface="Times New Roman" pitchFamily="18" charset="0"/>
                  <a:cs typeface="Times New Roman" pitchFamily="18" charset="0"/>
                  <a:sym typeface="Symbol" pitchFamily="18" charset="2"/>
                </a:rPr>
                <a:t>V</a:t>
              </a:r>
              <a:r>
                <a:rPr lang="fr-FR" sz="2000" i="1" baseline="-25000">
                  <a:solidFill>
                    <a:schemeClr val="accent2"/>
                  </a:solidFill>
                  <a:latin typeface="Times New Roman" pitchFamily="18" charset="0"/>
                  <a:cs typeface="Times New Roman" pitchFamily="18" charset="0"/>
                  <a:sym typeface="Symbol" pitchFamily="18" charset="2"/>
                </a:rPr>
                <a:t>o</a:t>
              </a:r>
              <a:r>
                <a:rPr lang="fr-FR" sz="2000" i="1">
                  <a:solidFill>
                    <a:schemeClr val="accent2"/>
                  </a:solidFill>
                  <a:latin typeface="Times New Roman" pitchFamily="18" charset="0"/>
                  <a:cs typeface="Times New Roman" pitchFamily="18" charset="0"/>
                  <a:sym typeface="Symbol" pitchFamily="18" charset="2"/>
                </a:rPr>
                <a:t>|</a:t>
              </a:r>
              <a:r>
                <a:rPr lang="fr-FR" sz="2000" i="1">
                  <a:latin typeface="Times New Roman" pitchFamily="18" charset="0"/>
                  <a:cs typeface="Times New Roman" pitchFamily="18" charset="0"/>
                  <a:sym typeface="Symbol" pitchFamily="18" charset="2"/>
                </a:rPr>
                <a:t> </a:t>
              </a:r>
            </a:p>
          </p:txBody>
        </p:sp>
        <p:sp>
          <p:nvSpPr>
            <p:cNvPr id="266253" name="Text Box 13"/>
            <p:cNvSpPr txBox="1">
              <a:spLocks noChangeArrowheads="1"/>
            </p:cNvSpPr>
            <p:nvPr/>
          </p:nvSpPr>
          <p:spPr bwMode="auto">
            <a:xfrm>
              <a:off x="4707" y="2068"/>
              <a:ext cx="763" cy="177"/>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dirty="0">
                  <a:solidFill>
                    <a:srgbClr val="0C0F7A"/>
                  </a:solidFill>
                  <a:cs typeface="Arial" charset="0"/>
                </a:rPr>
                <a:t>Pente = </a:t>
              </a:r>
              <a:r>
                <a:rPr lang="fr-FR" b="1" i="1" dirty="0">
                  <a:solidFill>
                    <a:srgbClr val="0C0F7A"/>
                  </a:solidFill>
                  <a:latin typeface="Times New Roman" pitchFamily="18" charset="0"/>
                  <a:cs typeface="Times New Roman" pitchFamily="18" charset="0"/>
                </a:rPr>
                <a:t>h/e</a:t>
              </a:r>
            </a:p>
          </p:txBody>
        </p:sp>
        <p:sp>
          <p:nvSpPr>
            <p:cNvPr id="266254" name="Text Box 14"/>
            <p:cNvSpPr txBox="1">
              <a:spLocks noChangeArrowheads="1"/>
            </p:cNvSpPr>
            <p:nvPr/>
          </p:nvSpPr>
          <p:spPr bwMode="auto">
            <a:xfrm>
              <a:off x="3657" y="3022"/>
              <a:ext cx="953" cy="547"/>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dirty="0">
                  <a:solidFill>
                    <a:srgbClr val="0C0F7A"/>
                  </a:solidFill>
                  <a:cs typeface="Arial" charset="0"/>
                </a:rPr>
                <a:t>ordonnée à l'origine</a:t>
              </a:r>
              <a:r>
                <a:rPr lang="fr-FR" sz="1600" i="1" dirty="0">
                  <a:solidFill>
                    <a:srgbClr val="0C0F7A"/>
                  </a:solidFill>
                  <a:cs typeface="Arial" charset="0"/>
                </a:rPr>
                <a:t> </a:t>
              </a:r>
              <a:r>
                <a:rPr lang="fr-FR" sz="1600" i="1" dirty="0">
                  <a:solidFill>
                    <a:srgbClr val="0C0F7A"/>
                  </a:solidFill>
                  <a:latin typeface="Times New Roman" pitchFamily="18" charset="0"/>
                  <a:cs typeface="Times New Roman" pitchFamily="18" charset="0"/>
                </a:rPr>
                <a:t>=  </a:t>
              </a:r>
              <a:r>
                <a:rPr lang="fr-FR" sz="1600" b="1" i="1" dirty="0">
                  <a:solidFill>
                    <a:srgbClr val="0C0F7A"/>
                  </a:solidFill>
                  <a:latin typeface="Times New Roman" pitchFamily="18" charset="0"/>
                  <a:cs typeface="Times New Roman" pitchFamily="18" charset="0"/>
                </a:rPr>
                <a:t>– </a:t>
              </a:r>
              <a:r>
                <a:rPr lang="fr-FR" b="1" i="1" dirty="0" smtClean="0">
                  <a:solidFill>
                    <a:srgbClr val="0C0F7A"/>
                  </a:solidFill>
                  <a:latin typeface="Times New Roman" pitchFamily="18" charset="0"/>
                  <a:cs typeface="Times New Roman" pitchFamily="18" charset="0"/>
                </a:rPr>
                <a:t>E</a:t>
              </a:r>
              <a:r>
                <a:rPr lang="fr-FR" sz="1400" b="1" i="1" dirty="0" smtClean="0">
                  <a:solidFill>
                    <a:srgbClr val="0C0F7A"/>
                  </a:solidFill>
                  <a:latin typeface="Times New Roman" pitchFamily="18" charset="0"/>
                  <a:cs typeface="Times New Roman" pitchFamily="18" charset="0"/>
                </a:rPr>
                <a:t>L</a:t>
              </a:r>
              <a:r>
                <a:rPr lang="fr-FR" b="1" i="1" dirty="0" smtClean="0">
                  <a:solidFill>
                    <a:srgbClr val="0C0F7A"/>
                  </a:solidFill>
                  <a:latin typeface="Times New Roman" pitchFamily="18" charset="0"/>
                  <a:cs typeface="Times New Roman" pitchFamily="18" charset="0"/>
                </a:rPr>
                <a:t>/e</a:t>
              </a:r>
              <a:r>
                <a:rPr lang="fr-FR" sz="1600" i="1" dirty="0" smtClean="0">
                  <a:solidFill>
                    <a:srgbClr val="0C0F7A"/>
                  </a:solidFill>
                  <a:latin typeface="Times New Roman" pitchFamily="18" charset="0"/>
                  <a:cs typeface="Times New Roman" pitchFamily="18" charset="0"/>
                </a:rPr>
                <a:t> </a:t>
              </a:r>
              <a:endParaRPr lang="fr-FR" sz="1600" i="1" dirty="0">
                <a:solidFill>
                  <a:srgbClr val="0C0F7A"/>
                </a:solidFill>
                <a:latin typeface="Times New Roman" pitchFamily="18" charset="0"/>
                <a:cs typeface="Times New Roman" pitchFamily="18" charset="0"/>
              </a:endParaRPr>
            </a:p>
          </p:txBody>
        </p:sp>
        <p:sp>
          <p:nvSpPr>
            <p:cNvPr id="266261" name="AutoShape 21"/>
            <p:cNvSpPr>
              <a:spLocks noChangeArrowheads="1"/>
            </p:cNvSpPr>
            <p:nvPr/>
          </p:nvSpPr>
          <p:spPr bwMode="auto">
            <a:xfrm>
              <a:off x="4059" y="2115"/>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62" name="AutoShape 22"/>
            <p:cNvSpPr>
              <a:spLocks noChangeArrowheads="1"/>
            </p:cNvSpPr>
            <p:nvPr/>
          </p:nvSpPr>
          <p:spPr bwMode="auto">
            <a:xfrm>
              <a:off x="4059" y="1978"/>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63" name="AutoShape 23"/>
            <p:cNvSpPr>
              <a:spLocks noChangeArrowheads="1"/>
            </p:cNvSpPr>
            <p:nvPr/>
          </p:nvSpPr>
          <p:spPr bwMode="auto">
            <a:xfrm>
              <a:off x="4332" y="2160"/>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64" name="AutoShape 24"/>
            <p:cNvSpPr>
              <a:spLocks noChangeArrowheads="1"/>
            </p:cNvSpPr>
            <p:nvPr/>
          </p:nvSpPr>
          <p:spPr bwMode="auto">
            <a:xfrm>
              <a:off x="4332" y="1888"/>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65" name="AutoShape 25"/>
            <p:cNvSpPr>
              <a:spLocks noChangeArrowheads="1"/>
            </p:cNvSpPr>
            <p:nvPr/>
          </p:nvSpPr>
          <p:spPr bwMode="auto">
            <a:xfrm>
              <a:off x="4332" y="1752"/>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66" name="AutoShape 26"/>
            <p:cNvSpPr>
              <a:spLocks noChangeArrowheads="1"/>
            </p:cNvSpPr>
            <p:nvPr/>
          </p:nvSpPr>
          <p:spPr bwMode="auto">
            <a:xfrm>
              <a:off x="4785" y="1797"/>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67" name="AutoShape 27"/>
            <p:cNvSpPr>
              <a:spLocks noChangeArrowheads="1"/>
            </p:cNvSpPr>
            <p:nvPr/>
          </p:nvSpPr>
          <p:spPr bwMode="auto">
            <a:xfrm>
              <a:off x="4785" y="1480"/>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68" name="AutoShape 28"/>
            <p:cNvSpPr>
              <a:spLocks noChangeArrowheads="1"/>
            </p:cNvSpPr>
            <p:nvPr/>
          </p:nvSpPr>
          <p:spPr bwMode="auto">
            <a:xfrm>
              <a:off x="4785" y="1389"/>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69" name="AutoShape 29"/>
            <p:cNvSpPr>
              <a:spLocks noChangeArrowheads="1"/>
            </p:cNvSpPr>
            <p:nvPr/>
          </p:nvSpPr>
          <p:spPr bwMode="auto">
            <a:xfrm>
              <a:off x="4513" y="2025"/>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70" name="AutoShape 30"/>
            <p:cNvSpPr>
              <a:spLocks noChangeArrowheads="1"/>
            </p:cNvSpPr>
            <p:nvPr/>
          </p:nvSpPr>
          <p:spPr bwMode="auto">
            <a:xfrm>
              <a:off x="4513" y="1706"/>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71" name="AutoShape 31"/>
            <p:cNvSpPr>
              <a:spLocks noChangeArrowheads="1"/>
            </p:cNvSpPr>
            <p:nvPr/>
          </p:nvSpPr>
          <p:spPr bwMode="auto">
            <a:xfrm>
              <a:off x="4513" y="1616"/>
              <a:ext cx="136" cy="136"/>
            </a:xfrm>
            <a:prstGeom prst="star4">
              <a:avLst>
                <a:gd name="adj" fmla="val 12500"/>
              </a:avLst>
            </a:prstGeom>
            <a:solidFill>
              <a:srgbClr val="CC0000"/>
            </a:solidFill>
            <a:ln w="9525">
              <a:noFill/>
              <a:miter lim="800000"/>
              <a:headEnd/>
              <a:tailEnd/>
            </a:ln>
            <a:effectLst/>
          </p:spPr>
          <p:txBody>
            <a:bodyPr wrap="none" anchor="ctr"/>
            <a:lstStyle/>
            <a:p>
              <a:endParaRPr lang="fr-FR"/>
            </a:p>
          </p:txBody>
        </p:sp>
        <p:sp>
          <p:nvSpPr>
            <p:cNvPr id="266274" name="Rectangle 34"/>
            <p:cNvSpPr>
              <a:spLocks noChangeArrowheads="1"/>
            </p:cNvSpPr>
            <p:nvPr/>
          </p:nvSpPr>
          <p:spPr bwMode="auto">
            <a:xfrm>
              <a:off x="4422" y="2432"/>
              <a:ext cx="408" cy="318"/>
            </a:xfrm>
            <a:prstGeom prst="rect">
              <a:avLst/>
            </a:prstGeom>
            <a:solidFill>
              <a:schemeClr val="bg1"/>
            </a:solidFill>
            <a:ln w="9525">
              <a:noFill/>
              <a:miter lim="800000"/>
              <a:headEnd/>
              <a:tailEnd/>
            </a:ln>
            <a:effectLst/>
          </p:spPr>
          <p:txBody>
            <a:bodyPr wrap="none" anchor="ctr"/>
            <a:lstStyle/>
            <a:p>
              <a:endParaRPr lang="fr-FR"/>
            </a:p>
          </p:txBody>
        </p:sp>
        <p:sp>
          <p:nvSpPr>
            <p:cNvPr id="266252" name="Text Box 12"/>
            <p:cNvSpPr txBox="1">
              <a:spLocks noChangeArrowheads="1"/>
            </p:cNvSpPr>
            <p:nvPr/>
          </p:nvSpPr>
          <p:spPr bwMode="auto">
            <a:xfrm>
              <a:off x="4824" y="2366"/>
              <a:ext cx="798" cy="350"/>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dirty="0">
                  <a:solidFill>
                    <a:srgbClr val="0C0F7A"/>
                  </a:solidFill>
                  <a:cs typeface="Arial" charset="0"/>
                </a:rPr>
                <a:t>Fréquence </a:t>
              </a:r>
              <a:r>
                <a:rPr lang="fr-FR" sz="2000" b="1" dirty="0">
                  <a:solidFill>
                    <a:schemeClr val="accent2"/>
                  </a:solidFill>
                  <a:latin typeface="Symbol" pitchFamily="18" charset="2"/>
                </a:rPr>
                <a:t>n</a:t>
              </a:r>
              <a:r>
                <a:rPr lang="fr-FR" sz="1600" dirty="0">
                  <a:solidFill>
                    <a:srgbClr val="0C0F7A"/>
                  </a:solidFill>
                  <a:cs typeface="Arial" charset="0"/>
                </a:rPr>
                <a:t> de la lumière</a:t>
              </a:r>
            </a:p>
          </p:txBody>
        </p:sp>
      </p:grpSp>
      <p:sp>
        <p:nvSpPr>
          <p:cNvPr id="266276" name="Rectangle 36"/>
          <p:cNvSpPr>
            <a:spLocks noChangeArrowheads="1"/>
          </p:cNvSpPr>
          <p:nvPr/>
        </p:nvSpPr>
        <p:spPr bwMode="auto">
          <a:xfrm>
            <a:off x="2643174" y="5072074"/>
            <a:ext cx="1236663" cy="457200"/>
          </a:xfrm>
          <a:prstGeom prst="rect">
            <a:avLst/>
          </a:prstGeom>
          <a:noFill/>
          <a:ln w="9525">
            <a:noFill/>
            <a:miter lim="800000"/>
            <a:headEnd/>
            <a:tailEnd/>
          </a:ln>
          <a:effectLst/>
        </p:spPr>
        <p:txBody>
          <a:bodyPr wrap="none">
            <a:spAutoFit/>
          </a:bodyPr>
          <a:lstStyle/>
          <a:p>
            <a:pPr algn="l"/>
            <a:r>
              <a:rPr lang="fr-FR" sz="2400" dirty="0">
                <a:cs typeface="Arial" charset="0"/>
              </a:rPr>
              <a:t>si </a:t>
            </a:r>
            <a:r>
              <a:rPr lang="fr-FR" sz="2400" b="1" dirty="0">
                <a:solidFill>
                  <a:schemeClr val="accent2"/>
                </a:solidFill>
                <a:latin typeface="Symbol" pitchFamily="18" charset="2"/>
              </a:rPr>
              <a:t>n &gt; n</a:t>
            </a:r>
            <a:r>
              <a:rPr lang="fr-FR" sz="2400" b="1" baseline="-25000" dirty="0">
                <a:solidFill>
                  <a:schemeClr val="accent2"/>
                </a:solidFill>
                <a:latin typeface="Symbol" pitchFamily="18" charset="2"/>
              </a:rPr>
              <a:t>o</a:t>
            </a:r>
          </a:p>
        </p:txBody>
      </p:sp>
      <p:sp>
        <p:nvSpPr>
          <p:cNvPr id="25" name="Rectangle 24"/>
          <p:cNvSpPr/>
          <p:nvPr/>
        </p:nvSpPr>
        <p:spPr>
          <a:xfrm>
            <a:off x="214282" y="5526961"/>
            <a:ext cx="8715436" cy="830997"/>
          </a:xfrm>
          <a:prstGeom prst="rect">
            <a:avLst/>
          </a:prstGeom>
        </p:spPr>
        <p:txBody>
          <a:bodyPr wrap="square">
            <a:spAutoFit/>
          </a:bodyPr>
          <a:lstStyle/>
          <a:p>
            <a:r>
              <a:rPr lang="fr-FR" b="1" dirty="0" smtClean="0">
                <a:solidFill>
                  <a:srgbClr val="FF0000"/>
                </a:solidFill>
              </a:rPr>
              <a:t>Conclusion </a:t>
            </a:r>
            <a:r>
              <a:rPr lang="fr-FR" dirty="0" smtClean="0">
                <a:solidFill>
                  <a:srgbClr val="FF0000"/>
                </a:solidFill>
              </a:rPr>
              <a:t>: L’interprétation de l’effet photoélectrique repose sur la </a:t>
            </a:r>
            <a:r>
              <a:rPr lang="fr-FR" b="1" dirty="0" smtClean="0">
                <a:solidFill>
                  <a:srgbClr val="FF0000"/>
                </a:solidFill>
              </a:rPr>
              <a:t>nature corpusculaire du rayonnement </a:t>
            </a:r>
            <a:r>
              <a:rPr lang="fr-FR" dirty="0" smtClean="0">
                <a:solidFill>
                  <a:srgbClr val="FF0000"/>
                </a:solidFill>
              </a:rPr>
              <a:t>(ensemble de photons).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txBox="1">
            <a:spLocks noChangeArrowheads="1"/>
          </p:cNvSpPr>
          <p:nvPr/>
        </p:nvSpPr>
        <p:spPr bwMode="auto">
          <a:xfrm>
            <a:off x="152432" y="857232"/>
            <a:ext cx="8991600" cy="37687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fr-FR" sz="2400" b="1" i="0" u="none" strike="noStrike" kern="0" cap="none" spc="0" normalizeH="0" baseline="0" noProof="0" dirty="0" smtClean="0">
                <a:ln>
                  <a:noFill/>
                </a:ln>
                <a:solidFill>
                  <a:schemeClr val="accent2"/>
                </a:solidFill>
                <a:effectLst/>
                <a:uLnTx/>
                <a:uFillTx/>
                <a:latin typeface="+mn-lt"/>
                <a:ea typeface="+mn-ea"/>
                <a:cs typeface="+mn-cs"/>
              </a:rPr>
              <a:t>La lumière est émise par la matière de façon discontinue.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fr-FR" sz="2400" b="1" i="0" u="none" strike="noStrike" kern="0" cap="none" spc="0" normalizeH="0" baseline="0" noProof="0" dirty="0" smtClean="0">
                <a:ln>
                  <a:noFill/>
                </a:ln>
                <a:solidFill>
                  <a:schemeClr val="accent2"/>
                </a:solidFill>
                <a:effectLst/>
                <a:uLnTx/>
                <a:uFillTx/>
                <a:latin typeface="+mn-lt"/>
                <a:ea typeface="+mn-ea"/>
                <a:cs typeface="+mn-cs"/>
              </a:rPr>
              <a:t>La lumière se compose de paquets d’énergie</a:t>
            </a:r>
            <a:r>
              <a:rPr kumimoji="0" lang="fr-FR" sz="2400" b="1"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fr-FR" sz="2400" b="1" i="0" u="none" strike="noStrike" kern="0" cap="none" spc="0" normalizeH="0" baseline="0" noProof="0" dirty="0" smtClean="0">
                <a:ln>
                  <a:noFill/>
                </a:ln>
                <a:solidFill>
                  <a:schemeClr val="accent2"/>
                </a:solidFill>
                <a:effectLst/>
                <a:uLnTx/>
                <a:uFillTx/>
                <a:latin typeface="+mn-lt"/>
                <a:ea typeface="+mn-ea"/>
                <a:cs typeface="+mn-cs"/>
              </a:rPr>
              <a:t>La lumière est absorbée par la matière de façon discontinue.</a:t>
            </a:r>
            <a:endParaRPr kumimoji="0" lang="fr-CH" sz="2400"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fr-FR" sz="2400" b="1" i="0" u="none" strike="noStrike" kern="0" cap="none" spc="0" normalizeH="0" baseline="0" noProof="0" dirty="0" smtClean="0">
                <a:ln>
                  <a:noFill/>
                </a:ln>
                <a:solidFill>
                  <a:schemeClr val="accent2"/>
                </a:solidFill>
                <a:effectLst/>
                <a:uLnTx/>
                <a:uFillTx/>
                <a:latin typeface="+mn-lt"/>
                <a:ea typeface="+mn-ea"/>
                <a:cs typeface="+mn-cs"/>
              </a:rPr>
              <a:t>La </a:t>
            </a:r>
            <a:r>
              <a:rPr kumimoji="0" lang="fr-CH" sz="2400" b="1" i="0" u="none" strike="noStrike" kern="0" cap="none" spc="0" normalizeH="0" baseline="0" noProof="0" dirty="0" smtClean="0">
                <a:ln>
                  <a:noFill/>
                </a:ln>
                <a:solidFill>
                  <a:schemeClr val="accent2"/>
                </a:solidFill>
                <a:effectLst/>
                <a:uLnTx/>
                <a:uFillTx/>
                <a:latin typeface="+mn-lt"/>
                <a:ea typeface="+mn-ea"/>
                <a:cs typeface="+mn-cs"/>
              </a:rPr>
              <a:t>lumière a donc un comportement MIXTE</a:t>
            </a:r>
            <a:r>
              <a:rPr kumimoji="0" lang="fr-CH" sz="2400" b="1" i="0" u="none" strike="noStrike" kern="0" cap="none" spc="0" normalizeH="0" baseline="0" noProof="0" dirty="0" smtClean="0">
                <a:ln>
                  <a:noFill/>
                </a:ln>
                <a:solidFill>
                  <a:schemeClr val="tx1"/>
                </a:solidFill>
                <a:effectLst/>
                <a:uLnTx/>
                <a:uFillTx/>
                <a:latin typeface="+mn-lt"/>
                <a:ea typeface="+mn-ea"/>
                <a:cs typeface="+mn-cs"/>
              </a:rPr>
              <a:t> que l’on peut expliquer très grossièrement comme ceci:</a:t>
            </a:r>
          </a:p>
          <a:p>
            <a:pPr marL="800100" lvl="1" indent="-342900">
              <a:lnSpc>
                <a:spcPct val="90000"/>
              </a:lnSpc>
              <a:spcBef>
                <a:spcPct val="20000"/>
              </a:spcBef>
              <a:buFontTx/>
              <a:buChar char="•"/>
              <a:defRPr/>
            </a:pPr>
            <a:r>
              <a:rPr kumimoji="0" lang="fr-CH" b="1" i="0" u="none" strike="noStrike" kern="0" cap="none" spc="0" normalizeH="0" baseline="0" noProof="0" dirty="0" smtClean="0">
                <a:ln>
                  <a:noFill/>
                </a:ln>
                <a:solidFill>
                  <a:srgbClr val="C00000"/>
                </a:solidFill>
                <a:effectLst/>
                <a:uLnTx/>
                <a:uFillTx/>
                <a:latin typeface="+mn-lt"/>
                <a:ea typeface="+mn-ea"/>
                <a:cs typeface="+mn-cs"/>
              </a:rPr>
              <a:t>Lorsqu’elle «voyage», elle se comporte comme une onde.</a:t>
            </a:r>
          </a:p>
          <a:p>
            <a:pPr marL="800100" lvl="1" indent="-342900">
              <a:lnSpc>
                <a:spcPct val="90000"/>
              </a:lnSpc>
              <a:spcBef>
                <a:spcPct val="20000"/>
              </a:spcBef>
              <a:buFontTx/>
              <a:buChar char="•"/>
              <a:defRPr/>
            </a:pPr>
            <a:r>
              <a:rPr kumimoji="0" lang="fr-CH" b="1" i="0" u="none" strike="noStrike" kern="0" cap="none" spc="0" normalizeH="0" baseline="0" noProof="0" dirty="0" smtClean="0">
                <a:ln>
                  <a:noFill/>
                </a:ln>
                <a:solidFill>
                  <a:srgbClr val="C00000"/>
                </a:solidFill>
                <a:effectLst/>
                <a:uLnTx/>
                <a:uFillTx/>
                <a:latin typeface="+mn-lt"/>
                <a:ea typeface="+mn-ea"/>
                <a:cs typeface="+mn-cs"/>
              </a:rPr>
              <a:t>Lorsqu’elle interagit avec la matière, elle se comporte comme des particules (= paquets d’énergie).</a:t>
            </a:r>
            <a:endParaRPr kumimoji="0" lang="fr-FR" b="1" i="0" u="none" strike="noStrike" kern="0" cap="none" spc="0" normalizeH="0" baseline="0" noProof="0" dirty="0">
              <a:ln>
                <a:noFill/>
              </a:ln>
              <a:solidFill>
                <a:srgbClr val="C00000"/>
              </a:solidFill>
              <a:effectLst/>
              <a:uLnTx/>
              <a:uFillTx/>
              <a:latin typeface="+mn-lt"/>
              <a:ea typeface="+mn-ea"/>
              <a:cs typeface="+mn-cs"/>
            </a:endParaRPr>
          </a:p>
        </p:txBody>
      </p:sp>
      <p:sp>
        <p:nvSpPr>
          <p:cNvPr id="3" name="Text Box 9"/>
          <p:cNvSpPr txBox="1">
            <a:spLocks noChangeArrowheads="1"/>
          </p:cNvSpPr>
          <p:nvPr/>
        </p:nvSpPr>
        <p:spPr bwMode="auto">
          <a:xfrm>
            <a:off x="6046756" y="4895832"/>
            <a:ext cx="1225550" cy="584775"/>
          </a:xfrm>
          <a:prstGeom prst="rect">
            <a:avLst/>
          </a:prstGeom>
          <a:noFill/>
          <a:ln w="9525">
            <a:noFill/>
            <a:miter lim="800000"/>
            <a:headEnd/>
            <a:tailEnd/>
          </a:ln>
          <a:effectLst/>
        </p:spPr>
        <p:txBody>
          <a:bodyPr>
            <a:spAutoFit/>
          </a:bodyPr>
          <a:lstStyle/>
          <a:p>
            <a:pPr algn="ctr">
              <a:spcBef>
                <a:spcPct val="50000"/>
              </a:spcBef>
            </a:pPr>
            <a:r>
              <a:rPr lang="fr-CH" sz="3200" b="1" dirty="0" smtClean="0">
                <a:solidFill>
                  <a:srgbClr val="FF0000"/>
                </a:solidFill>
              </a:rPr>
              <a:t>h</a:t>
            </a:r>
            <a:r>
              <a:rPr lang="el-GR" sz="3200" dirty="0" smtClean="0">
                <a:solidFill>
                  <a:srgbClr val="FF0000"/>
                </a:solidFill>
                <a:latin typeface="Times New Roman"/>
                <a:ea typeface="Symbol" charset="2"/>
                <a:cs typeface="Times New Roman"/>
                <a:sym typeface="Symbol" charset="2"/>
              </a:rPr>
              <a:t>ν</a:t>
            </a:r>
            <a:endParaRPr lang="fr-FR" sz="3200" b="1" dirty="0">
              <a:solidFill>
                <a:srgbClr val="FF0000"/>
              </a:solidFill>
            </a:endParaRPr>
          </a:p>
        </p:txBody>
      </p:sp>
      <p:sp>
        <p:nvSpPr>
          <p:cNvPr id="4" name="Rectangle 11"/>
          <p:cNvSpPr>
            <a:spLocks noChangeArrowheads="1"/>
          </p:cNvSpPr>
          <p:nvPr/>
        </p:nvSpPr>
        <p:spPr bwMode="auto">
          <a:xfrm>
            <a:off x="3143218" y="5681645"/>
            <a:ext cx="5721053" cy="461665"/>
          </a:xfrm>
          <a:prstGeom prst="rect">
            <a:avLst/>
          </a:prstGeom>
          <a:noFill/>
          <a:ln w="9525">
            <a:noFill/>
            <a:miter lim="800000"/>
            <a:headEnd/>
            <a:tailEnd/>
          </a:ln>
          <a:effectLst/>
        </p:spPr>
        <p:txBody>
          <a:bodyPr wrap="none">
            <a:spAutoFit/>
          </a:bodyPr>
          <a:lstStyle/>
          <a:p>
            <a:pPr algn="ctr"/>
            <a:r>
              <a:rPr lang="fr-CH" b="1" dirty="0">
                <a:solidFill>
                  <a:srgbClr val="FF0000"/>
                </a:solidFill>
              </a:rPr>
              <a:t>Avec h = </a:t>
            </a:r>
            <a:r>
              <a:rPr lang="fr-CH" sz="1800" b="1" dirty="0">
                <a:solidFill>
                  <a:srgbClr val="FF0000"/>
                </a:solidFill>
              </a:rPr>
              <a:t>0,000000000000000000000000000006626</a:t>
            </a:r>
            <a:r>
              <a:rPr lang="fr-CH" b="1" dirty="0">
                <a:solidFill>
                  <a:srgbClr val="FF0000"/>
                </a:solidFill>
              </a:rPr>
              <a:t> </a:t>
            </a:r>
            <a:r>
              <a:rPr lang="fr-CH" b="1" dirty="0" err="1">
                <a:solidFill>
                  <a:srgbClr val="FF0000"/>
                </a:solidFill>
              </a:rPr>
              <a:t>Js</a:t>
            </a:r>
            <a:endParaRPr lang="fr-FR" b="1" dirty="0">
              <a:solidFill>
                <a:srgbClr val="FF0000"/>
              </a:solidFill>
            </a:endParaRPr>
          </a:p>
        </p:txBody>
      </p:sp>
      <p:pic>
        <p:nvPicPr>
          <p:cNvPr id="5" name="Picture 15" descr="SautEnergieSeul"/>
          <p:cNvPicPr>
            <a:picLocks noChangeAspect="1" noChangeArrowheads="1"/>
          </p:cNvPicPr>
          <p:nvPr/>
        </p:nvPicPr>
        <p:blipFill>
          <a:blip r:embed="rId2"/>
          <a:srcRect/>
          <a:stretch>
            <a:fillRect/>
          </a:stretch>
        </p:blipFill>
        <p:spPr bwMode="auto">
          <a:xfrm>
            <a:off x="7200868" y="4673582"/>
            <a:ext cx="1457325" cy="800100"/>
          </a:xfrm>
          <a:prstGeom prst="rect">
            <a:avLst/>
          </a:prstGeom>
          <a:noFill/>
          <a:ln>
            <a:miter lim="800000"/>
            <a:headEnd/>
            <a:tailEnd/>
          </a:ln>
        </p:spPr>
      </p:pic>
      <p:pic>
        <p:nvPicPr>
          <p:cNvPr id="6" name="Picture 17" descr="dualité"/>
          <p:cNvPicPr>
            <a:picLocks noChangeAspect="1" noChangeArrowheads="1"/>
          </p:cNvPicPr>
          <p:nvPr/>
        </p:nvPicPr>
        <p:blipFill>
          <a:blip r:embed="rId3"/>
          <a:srcRect/>
          <a:stretch>
            <a:fillRect/>
          </a:stretch>
        </p:blipFill>
        <p:spPr bwMode="auto">
          <a:xfrm>
            <a:off x="503206" y="4673582"/>
            <a:ext cx="1512887" cy="1123950"/>
          </a:xfrm>
          <a:prstGeom prst="rect">
            <a:avLst/>
          </a:prstGeom>
          <a:noFill/>
        </p:spPr>
      </p:pic>
      <p:pic>
        <p:nvPicPr>
          <p:cNvPr id="7" name="Picture 19" descr="onde"/>
          <p:cNvPicPr>
            <a:picLocks noChangeAspect="1" noChangeArrowheads="1"/>
          </p:cNvPicPr>
          <p:nvPr/>
        </p:nvPicPr>
        <p:blipFill>
          <a:blip r:embed="rId4"/>
          <a:srcRect/>
          <a:stretch>
            <a:fillRect/>
          </a:stretch>
        </p:blipFill>
        <p:spPr bwMode="auto">
          <a:xfrm>
            <a:off x="2303431" y="4673582"/>
            <a:ext cx="1411313" cy="969996"/>
          </a:xfrm>
          <a:prstGeom prst="rect">
            <a:avLst/>
          </a:prstGeom>
          <a:noFill/>
        </p:spPr>
      </p:pic>
      <p:pic>
        <p:nvPicPr>
          <p:cNvPr id="8" name="Picture 21" descr="photon"/>
          <p:cNvPicPr>
            <a:picLocks noChangeAspect="1" noChangeArrowheads="1"/>
          </p:cNvPicPr>
          <p:nvPr/>
        </p:nvPicPr>
        <p:blipFill>
          <a:blip r:embed="rId5"/>
          <a:srcRect/>
          <a:stretch>
            <a:fillRect/>
          </a:stretch>
        </p:blipFill>
        <p:spPr bwMode="auto">
          <a:xfrm>
            <a:off x="3959192" y="4681520"/>
            <a:ext cx="1684377" cy="89062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571480"/>
            <a:ext cx="8715436" cy="5324535"/>
          </a:xfrm>
          <a:prstGeom prst="rect">
            <a:avLst/>
          </a:prstGeom>
        </p:spPr>
        <p:txBody>
          <a:bodyPr wrap="square">
            <a:spAutoFit/>
          </a:bodyPr>
          <a:lstStyle/>
          <a:p>
            <a:endParaRPr lang="fr-FR" dirty="0" smtClean="0">
              <a:solidFill>
                <a:srgbClr val="FF0000"/>
              </a:solidFill>
            </a:endParaRPr>
          </a:p>
          <a:p>
            <a:r>
              <a:rPr lang="fr-FR" dirty="0" smtClean="0">
                <a:solidFill>
                  <a:srgbClr val="FF0000"/>
                </a:solidFill>
              </a:rPr>
              <a:t>                 </a:t>
            </a:r>
            <a:r>
              <a:rPr lang="fr-FR" sz="2800" dirty="0" smtClean="0">
                <a:solidFill>
                  <a:srgbClr val="C00000"/>
                </a:solidFill>
              </a:rPr>
              <a:t>Effet photoélectrique   +   Corps noir</a:t>
            </a:r>
            <a:endParaRPr lang="fr-FR" dirty="0" smtClean="0">
              <a:solidFill>
                <a:srgbClr val="C00000"/>
              </a:solidFill>
            </a:endParaRPr>
          </a:p>
          <a:p>
            <a:endParaRPr lang="fr-FR" dirty="0" smtClean="0">
              <a:solidFill>
                <a:srgbClr val="0070C0"/>
              </a:solidFill>
            </a:endParaRPr>
          </a:p>
          <a:p>
            <a:endParaRPr lang="fr-FR" dirty="0" smtClean="0">
              <a:solidFill>
                <a:srgbClr val="0070C0"/>
              </a:solidFill>
            </a:endParaRPr>
          </a:p>
          <a:p>
            <a:endParaRPr lang="fr-FR" dirty="0" smtClean="0">
              <a:solidFill>
                <a:srgbClr val="0070C0"/>
              </a:solidFill>
            </a:endParaRPr>
          </a:p>
          <a:p>
            <a:r>
              <a:rPr lang="fr-FR" dirty="0" smtClean="0">
                <a:solidFill>
                  <a:srgbClr val="0070C0"/>
                </a:solidFill>
              </a:rPr>
              <a:t>                    </a:t>
            </a:r>
            <a:r>
              <a:rPr lang="fr-FR" b="1" dirty="0" smtClean="0">
                <a:solidFill>
                  <a:srgbClr val="0070C0"/>
                </a:solidFill>
              </a:rPr>
              <a:t>Constante de Planck  h=</a:t>
            </a:r>
            <a:r>
              <a:rPr lang="fr-FR" b="1" dirty="0" smtClean="0"/>
              <a:t> </a:t>
            </a:r>
            <a:r>
              <a:rPr lang="fr-FR" b="1" dirty="0" smtClean="0">
                <a:solidFill>
                  <a:srgbClr val="0070C0"/>
                </a:solidFill>
              </a:rPr>
              <a:t>6,62 10</a:t>
            </a:r>
            <a:r>
              <a:rPr lang="fr-FR" b="1" baseline="30000" dirty="0" smtClean="0">
                <a:solidFill>
                  <a:srgbClr val="0070C0"/>
                </a:solidFill>
              </a:rPr>
              <a:t>-34 </a:t>
            </a:r>
            <a:r>
              <a:rPr lang="fr-FR" b="1" dirty="0" smtClean="0">
                <a:solidFill>
                  <a:srgbClr val="0070C0"/>
                </a:solidFill>
              </a:rPr>
              <a:t> J s</a:t>
            </a:r>
          </a:p>
          <a:p>
            <a:r>
              <a:rPr lang="fr-FR" b="1" dirty="0" smtClean="0">
                <a:solidFill>
                  <a:srgbClr val="9900CC"/>
                </a:solidFill>
              </a:rPr>
              <a:t>        (quantum d’action, </a:t>
            </a:r>
            <a:r>
              <a:rPr lang="fr-FR" b="1" u="sng" dirty="0" smtClean="0">
                <a:solidFill>
                  <a:srgbClr val="9900CC"/>
                </a:solidFill>
              </a:rPr>
              <a:t>nouvelle constante universelle</a:t>
            </a:r>
            <a:r>
              <a:rPr lang="fr-FR" b="1" dirty="0" smtClean="0">
                <a:solidFill>
                  <a:srgbClr val="9900CC"/>
                </a:solidFill>
              </a:rPr>
              <a:t>)</a:t>
            </a:r>
          </a:p>
          <a:p>
            <a:endParaRPr lang="fr-FR" b="1" dirty="0" smtClean="0">
              <a:solidFill>
                <a:srgbClr val="0070C0"/>
              </a:solidFill>
            </a:endParaRPr>
          </a:p>
          <a:p>
            <a:endParaRPr lang="fr-FR" b="1" dirty="0" smtClean="0">
              <a:solidFill>
                <a:srgbClr val="0070C0"/>
              </a:solidFill>
            </a:endParaRPr>
          </a:p>
          <a:p>
            <a:endParaRPr lang="fr-FR" b="1" dirty="0" smtClean="0">
              <a:solidFill>
                <a:srgbClr val="0070C0"/>
              </a:solidFill>
            </a:endParaRPr>
          </a:p>
          <a:p>
            <a:r>
              <a:rPr lang="fr-FR" b="1" dirty="0" smtClean="0">
                <a:solidFill>
                  <a:srgbClr val="0070C0"/>
                </a:solidFill>
              </a:rPr>
              <a:t>             </a:t>
            </a:r>
            <a:r>
              <a:rPr lang="fr-FR" b="1" dirty="0" smtClean="0"/>
              <a:t>Hypothèses confirmées par d’autres  expériences </a:t>
            </a:r>
          </a:p>
          <a:p>
            <a:endParaRPr lang="fr-FR" b="1" dirty="0" smtClean="0">
              <a:solidFill>
                <a:srgbClr val="0070C0"/>
              </a:solidFill>
            </a:endParaRPr>
          </a:p>
          <a:p>
            <a:r>
              <a:rPr lang="fr-FR" b="1" dirty="0" smtClean="0">
                <a:solidFill>
                  <a:srgbClr val="0070C0"/>
                </a:solidFill>
              </a:rPr>
              <a:t>                      A titre d’exemple </a:t>
            </a:r>
            <a:r>
              <a:rPr lang="fr-FR" b="1" u="sng" dirty="0" smtClean="0">
                <a:solidFill>
                  <a:srgbClr val="0070C0"/>
                </a:solidFill>
              </a:rPr>
              <a:t>l’Effet Compton</a:t>
            </a:r>
          </a:p>
          <a:p>
            <a:endParaRPr lang="fr-FR" dirty="0">
              <a:solidFill>
                <a:srgbClr val="FF0000"/>
              </a:solidFill>
            </a:endParaRPr>
          </a:p>
        </p:txBody>
      </p:sp>
      <p:sp>
        <p:nvSpPr>
          <p:cNvPr id="4" name="Double flèche verticale 3"/>
          <p:cNvSpPr/>
          <p:nvPr/>
        </p:nvSpPr>
        <p:spPr>
          <a:xfrm>
            <a:off x="4214810" y="1643050"/>
            <a:ext cx="357190" cy="6429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3"/>
          <p:cNvSpPr>
            <a:spLocks noGrp="1"/>
          </p:cNvSpPr>
          <p:nvPr>
            <p:ph type="sldNum" sz="quarter" idx="12"/>
          </p:nvPr>
        </p:nvSpPr>
        <p:spPr/>
        <p:txBody>
          <a:bodyPr/>
          <a:lstStyle/>
          <a:p>
            <a:fld id="{02C91B5C-83EB-4056-A5B2-07123E840643}" type="slidenum">
              <a:rPr lang="fr-FR"/>
              <a:pPr/>
              <a:t>27</a:t>
            </a:fld>
            <a:endParaRPr lang="fr-FR"/>
          </a:p>
        </p:txBody>
      </p:sp>
      <p:sp>
        <p:nvSpPr>
          <p:cNvPr id="17412" name="Rectangle 4"/>
          <p:cNvSpPr>
            <a:spLocks noChangeArrowheads="1"/>
          </p:cNvSpPr>
          <p:nvPr/>
        </p:nvSpPr>
        <p:spPr bwMode="auto">
          <a:xfrm>
            <a:off x="285720" y="692150"/>
            <a:ext cx="3589337" cy="469900"/>
          </a:xfrm>
          <a:prstGeom prst="rect">
            <a:avLst/>
          </a:prstGeom>
          <a:noFill/>
          <a:ln w="9525">
            <a:noFill/>
            <a:miter lim="800000"/>
            <a:headEnd/>
            <a:tailEnd/>
          </a:ln>
          <a:effectLst/>
        </p:spPr>
        <p:txBody>
          <a:bodyPr lIns="104498" tIns="52249" rIns="104498" bIns="52249">
            <a:spAutoFit/>
          </a:bodyPr>
          <a:lstStyle/>
          <a:p>
            <a:pPr eaLnBrk="0" hangingPunct="0"/>
            <a:r>
              <a:rPr lang="fr-CH" sz="2400">
                <a:solidFill>
                  <a:srgbClr val="CC0000"/>
                </a:solidFill>
                <a:cs typeface="Arial" charset="0"/>
              </a:rPr>
              <a:t>Effet Compton (1923)</a:t>
            </a:r>
          </a:p>
        </p:txBody>
      </p:sp>
      <p:grpSp>
        <p:nvGrpSpPr>
          <p:cNvPr id="2" name="Group 42"/>
          <p:cNvGrpSpPr>
            <a:grpSpLocks/>
          </p:cNvGrpSpPr>
          <p:nvPr/>
        </p:nvGrpSpPr>
        <p:grpSpPr bwMode="auto">
          <a:xfrm>
            <a:off x="5184775" y="0"/>
            <a:ext cx="3959225" cy="3378200"/>
            <a:chOff x="3266" y="0"/>
            <a:chExt cx="2494" cy="2128"/>
          </a:xfrm>
        </p:grpSpPr>
        <p:graphicFrame>
          <p:nvGraphicFramePr>
            <p:cNvPr id="17417" name="Object 9"/>
            <p:cNvGraphicFramePr>
              <a:graphicFrameLocks noChangeAspect="1"/>
            </p:cNvGraphicFramePr>
            <p:nvPr/>
          </p:nvGraphicFramePr>
          <p:xfrm>
            <a:off x="3266" y="0"/>
            <a:ext cx="2494" cy="2128"/>
          </p:xfrm>
          <a:graphic>
            <a:graphicData uri="http://schemas.openxmlformats.org/presentationml/2006/ole">
              <mc:AlternateContent xmlns:mc="http://schemas.openxmlformats.org/markup-compatibility/2006">
                <mc:Choice xmlns:v="urn:schemas-microsoft-com:vml" Requires="v">
                  <p:oleObj spid="_x0000_s450592" name="Photo Editor Photo" r:id="rId3" imgW="2723810" imgH="2324424" progId="">
                    <p:embed/>
                  </p:oleObj>
                </mc:Choice>
                <mc:Fallback>
                  <p:oleObj name="Photo Editor Photo" r:id="rId3" imgW="2723810" imgH="2324424"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 y="0"/>
                          <a:ext cx="2494" cy="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8" name="Text Box 10"/>
            <p:cNvSpPr txBox="1">
              <a:spLocks noChangeArrowheads="1"/>
            </p:cNvSpPr>
            <p:nvPr/>
          </p:nvSpPr>
          <p:spPr bwMode="auto">
            <a:xfrm>
              <a:off x="3292" y="1314"/>
              <a:ext cx="1040" cy="374"/>
            </a:xfrm>
            <a:prstGeom prst="rect">
              <a:avLst/>
            </a:prstGeom>
            <a:solidFill>
              <a:schemeClr val="bg1"/>
            </a:solidFill>
            <a:ln w="9525">
              <a:noFill/>
              <a:miter lim="800000"/>
              <a:headEnd/>
              <a:tailEnd/>
            </a:ln>
            <a:effectLst/>
          </p:spPr>
          <p:txBody>
            <a:bodyPr lIns="104498" tIns="52249" rIns="104498" bIns="52249">
              <a:spAutoFit/>
            </a:bodyPr>
            <a:lstStyle/>
            <a:p>
              <a:pPr eaLnBrk="0" hangingPunct="0">
                <a:spcBef>
                  <a:spcPct val="50000"/>
                </a:spcBef>
              </a:pPr>
              <a:r>
                <a:rPr lang="fr-FR" sz="1600">
                  <a:solidFill>
                    <a:srgbClr val="0C0F7A"/>
                  </a:solidFill>
                  <a:latin typeface="Times" pitchFamily="18" charset="0"/>
                </a:rPr>
                <a:t>photon       rayon-X incident</a:t>
              </a:r>
            </a:p>
          </p:txBody>
        </p:sp>
        <p:sp>
          <p:nvSpPr>
            <p:cNvPr id="17419" name="Text Box 11"/>
            <p:cNvSpPr txBox="1">
              <a:spLocks noChangeArrowheads="1"/>
            </p:cNvSpPr>
            <p:nvPr/>
          </p:nvSpPr>
          <p:spPr bwMode="auto">
            <a:xfrm>
              <a:off x="3958" y="650"/>
              <a:ext cx="639" cy="220"/>
            </a:xfrm>
            <a:prstGeom prst="rect">
              <a:avLst/>
            </a:prstGeom>
            <a:solidFill>
              <a:schemeClr val="bg1"/>
            </a:solidFill>
            <a:ln w="9525">
              <a:noFill/>
              <a:miter lim="800000"/>
              <a:headEnd/>
              <a:tailEnd/>
            </a:ln>
            <a:effectLst/>
          </p:spPr>
          <p:txBody>
            <a:bodyPr lIns="104498" tIns="52249" rIns="104498" bIns="52249">
              <a:spAutoFit/>
            </a:bodyPr>
            <a:lstStyle/>
            <a:p>
              <a:pPr eaLnBrk="0" hangingPunct="0">
                <a:spcBef>
                  <a:spcPct val="50000"/>
                </a:spcBef>
              </a:pPr>
              <a:endParaRPr lang="fr-FR" sz="1600">
                <a:solidFill>
                  <a:srgbClr val="0C0F7A"/>
                </a:solidFill>
                <a:latin typeface="Times" pitchFamily="18" charset="0"/>
              </a:endParaRPr>
            </a:p>
          </p:txBody>
        </p:sp>
        <p:sp>
          <p:nvSpPr>
            <p:cNvPr id="17420" name="Text Box 12"/>
            <p:cNvSpPr txBox="1">
              <a:spLocks noChangeArrowheads="1"/>
            </p:cNvSpPr>
            <p:nvPr/>
          </p:nvSpPr>
          <p:spPr bwMode="auto">
            <a:xfrm>
              <a:off x="5014" y="755"/>
              <a:ext cx="639" cy="220"/>
            </a:xfrm>
            <a:prstGeom prst="rect">
              <a:avLst/>
            </a:prstGeom>
            <a:solidFill>
              <a:schemeClr val="bg1"/>
            </a:solidFill>
            <a:ln w="9525">
              <a:noFill/>
              <a:miter lim="800000"/>
              <a:headEnd/>
              <a:tailEnd/>
            </a:ln>
            <a:effectLst/>
          </p:spPr>
          <p:txBody>
            <a:bodyPr lIns="104498" tIns="52249" rIns="104498" bIns="52249">
              <a:spAutoFit/>
            </a:bodyPr>
            <a:lstStyle/>
            <a:p>
              <a:pPr eaLnBrk="0" hangingPunct="0">
                <a:spcBef>
                  <a:spcPct val="50000"/>
                </a:spcBef>
              </a:pPr>
              <a:endParaRPr lang="fr-FR" sz="1600">
                <a:solidFill>
                  <a:srgbClr val="0C0F7A"/>
                </a:solidFill>
                <a:latin typeface="Times" pitchFamily="18" charset="0"/>
              </a:endParaRPr>
            </a:p>
          </p:txBody>
        </p:sp>
        <p:sp>
          <p:nvSpPr>
            <p:cNvPr id="17421" name="Text Box 13"/>
            <p:cNvSpPr txBox="1">
              <a:spLocks noChangeArrowheads="1"/>
            </p:cNvSpPr>
            <p:nvPr/>
          </p:nvSpPr>
          <p:spPr bwMode="auto">
            <a:xfrm>
              <a:off x="5075" y="609"/>
              <a:ext cx="639" cy="374"/>
            </a:xfrm>
            <a:prstGeom prst="rect">
              <a:avLst/>
            </a:prstGeom>
            <a:solidFill>
              <a:schemeClr val="bg1"/>
            </a:solidFill>
            <a:ln w="9525">
              <a:noFill/>
              <a:miter lim="800000"/>
              <a:headEnd/>
              <a:tailEnd/>
            </a:ln>
            <a:effectLst/>
          </p:spPr>
          <p:txBody>
            <a:bodyPr lIns="104498" tIns="52249" rIns="104498" bIns="52249">
              <a:spAutoFit/>
            </a:bodyPr>
            <a:lstStyle/>
            <a:p>
              <a:pPr eaLnBrk="0" hangingPunct="0">
                <a:spcBef>
                  <a:spcPct val="50000"/>
                </a:spcBef>
              </a:pPr>
              <a:r>
                <a:rPr lang="fr-FR" sz="1600">
                  <a:solidFill>
                    <a:srgbClr val="0C0F7A"/>
                  </a:solidFill>
                  <a:latin typeface="Times" pitchFamily="18" charset="0"/>
                </a:rPr>
                <a:t>électron en recul</a:t>
              </a:r>
            </a:p>
          </p:txBody>
        </p:sp>
        <p:sp>
          <p:nvSpPr>
            <p:cNvPr id="17422" name="Text Box 14"/>
            <p:cNvSpPr txBox="1">
              <a:spLocks noChangeArrowheads="1"/>
            </p:cNvSpPr>
            <p:nvPr/>
          </p:nvSpPr>
          <p:spPr bwMode="auto">
            <a:xfrm>
              <a:off x="3907" y="667"/>
              <a:ext cx="639" cy="374"/>
            </a:xfrm>
            <a:prstGeom prst="rect">
              <a:avLst/>
            </a:prstGeom>
            <a:solidFill>
              <a:schemeClr val="bg1"/>
            </a:solidFill>
            <a:ln w="9525">
              <a:noFill/>
              <a:miter lim="800000"/>
              <a:headEnd/>
              <a:tailEnd/>
            </a:ln>
            <a:effectLst/>
          </p:spPr>
          <p:txBody>
            <a:bodyPr lIns="104498" tIns="52249" rIns="104498" bIns="52249">
              <a:spAutoFit/>
            </a:bodyPr>
            <a:lstStyle/>
            <a:p>
              <a:pPr eaLnBrk="0" hangingPunct="0">
                <a:spcBef>
                  <a:spcPct val="50000"/>
                </a:spcBef>
              </a:pPr>
              <a:r>
                <a:rPr lang="fr-FR" sz="1600">
                  <a:solidFill>
                    <a:srgbClr val="0C0F7A"/>
                  </a:solidFill>
                  <a:latin typeface="Times" pitchFamily="18" charset="0"/>
                </a:rPr>
                <a:t>électron au repos</a:t>
              </a:r>
            </a:p>
          </p:txBody>
        </p:sp>
        <p:sp>
          <p:nvSpPr>
            <p:cNvPr id="17423" name="Text Box 15"/>
            <p:cNvSpPr txBox="1">
              <a:spLocks noChangeArrowheads="1"/>
            </p:cNvSpPr>
            <p:nvPr/>
          </p:nvSpPr>
          <p:spPr bwMode="auto">
            <a:xfrm>
              <a:off x="4258" y="1741"/>
              <a:ext cx="1026" cy="374"/>
            </a:xfrm>
            <a:prstGeom prst="rect">
              <a:avLst/>
            </a:prstGeom>
            <a:solidFill>
              <a:schemeClr val="bg1"/>
            </a:solidFill>
            <a:ln w="9525">
              <a:noFill/>
              <a:miter lim="800000"/>
              <a:headEnd/>
              <a:tailEnd/>
            </a:ln>
            <a:effectLst/>
          </p:spPr>
          <p:txBody>
            <a:bodyPr lIns="104498" tIns="52249" rIns="104498" bIns="52249">
              <a:spAutoFit/>
            </a:bodyPr>
            <a:lstStyle/>
            <a:p>
              <a:pPr eaLnBrk="0" hangingPunct="0">
                <a:spcBef>
                  <a:spcPct val="50000"/>
                </a:spcBef>
              </a:pPr>
              <a:r>
                <a:rPr lang="fr-FR" sz="1600">
                  <a:solidFill>
                    <a:srgbClr val="0C0F7A"/>
                  </a:solidFill>
                  <a:latin typeface="Times" pitchFamily="18" charset="0"/>
                </a:rPr>
                <a:t>photon       rayon-X diffusé</a:t>
              </a:r>
            </a:p>
          </p:txBody>
        </p:sp>
      </p:grpSp>
      <p:graphicFrame>
        <p:nvGraphicFramePr>
          <p:cNvPr id="17435" name="Object 27"/>
          <p:cNvGraphicFramePr>
            <a:graphicFrameLocks noChangeAspect="1"/>
          </p:cNvGraphicFramePr>
          <p:nvPr/>
        </p:nvGraphicFramePr>
        <p:xfrm>
          <a:off x="442913" y="2781300"/>
          <a:ext cx="3070225" cy="750888"/>
        </p:xfrm>
        <a:graphic>
          <a:graphicData uri="http://schemas.openxmlformats.org/presentationml/2006/ole">
            <mc:AlternateContent xmlns:mc="http://schemas.openxmlformats.org/markup-compatibility/2006">
              <mc:Choice xmlns:v="urn:schemas-microsoft-com:vml" Requires="v">
                <p:oleObj spid="_x0000_s450593" name="Equation" r:id="rId5" imgW="1765080" imgH="431640" progId="">
                  <p:embed/>
                </p:oleObj>
              </mc:Choice>
              <mc:Fallback>
                <p:oleObj name="Equation" r:id="rId5" imgW="1765080" imgH="4316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3" y="2781300"/>
                        <a:ext cx="3070225" cy="750888"/>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7440" name="Text Box 32"/>
          <p:cNvSpPr txBox="1">
            <a:spLocks noChangeArrowheads="1"/>
          </p:cNvSpPr>
          <p:nvPr/>
        </p:nvSpPr>
        <p:spPr bwMode="auto">
          <a:xfrm>
            <a:off x="1538301" y="115888"/>
            <a:ext cx="5033963" cy="474850"/>
          </a:xfrm>
          <a:prstGeom prst="rect">
            <a:avLst/>
          </a:prstGeom>
          <a:noFill/>
          <a:ln w="9525">
            <a:noFill/>
            <a:miter lim="800000"/>
            <a:headEnd/>
            <a:tailEnd/>
          </a:ln>
          <a:effectLst/>
        </p:spPr>
        <p:txBody>
          <a:bodyPr lIns="104498" tIns="52249" rIns="104498" bIns="52249">
            <a:spAutoFit/>
          </a:bodyPr>
          <a:lstStyle/>
          <a:p>
            <a:pPr eaLnBrk="0" hangingPunct="0">
              <a:spcBef>
                <a:spcPct val="50000"/>
              </a:spcBef>
            </a:pPr>
            <a:r>
              <a:rPr lang="fr-FR" sz="2400" b="1" dirty="0" smtClean="0">
                <a:solidFill>
                  <a:schemeClr val="accent2"/>
                </a:solidFill>
                <a:cs typeface="Arial" charset="0"/>
              </a:rPr>
              <a:t> La </a:t>
            </a:r>
            <a:r>
              <a:rPr lang="fr-FR" sz="2400" b="1" dirty="0">
                <a:solidFill>
                  <a:schemeClr val="accent2"/>
                </a:solidFill>
                <a:cs typeface="Arial" charset="0"/>
              </a:rPr>
              <a:t>lumière comme une Particule</a:t>
            </a:r>
          </a:p>
        </p:txBody>
      </p:sp>
      <p:sp>
        <p:nvSpPr>
          <p:cNvPr id="17441" name="Text Box 33"/>
          <p:cNvSpPr txBox="1">
            <a:spLocks noChangeArrowheads="1"/>
          </p:cNvSpPr>
          <p:nvPr/>
        </p:nvSpPr>
        <p:spPr bwMode="auto">
          <a:xfrm>
            <a:off x="231775" y="1773238"/>
            <a:ext cx="3692525" cy="1006475"/>
          </a:xfrm>
          <a:prstGeom prst="rect">
            <a:avLst/>
          </a:prstGeom>
          <a:noFill/>
          <a:ln w="9525">
            <a:noFill/>
            <a:miter lim="800000"/>
            <a:headEnd/>
            <a:tailEnd/>
          </a:ln>
          <a:effectLst/>
        </p:spPr>
        <p:txBody>
          <a:bodyPr>
            <a:spAutoFit/>
          </a:bodyPr>
          <a:lstStyle/>
          <a:p>
            <a:pPr algn="l"/>
            <a:r>
              <a:rPr lang="fr-FR" sz="2000" dirty="0"/>
              <a:t>La longueur d’onde du photon émergent est plus </a:t>
            </a:r>
            <a:r>
              <a:rPr lang="fr-FR" sz="2000" dirty="0" smtClean="0"/>
              <a:t>grande </a:t>
            </a:r>
            <a:r>
              <a:rPr lang="fr-FR" sz="2000" dirty="0"/>
              <a:t>que celle du photon incident :</a:t>
            </a:r>
          </a:p>
        </p:txBody>
      </p:sp>
      <p:sp>
        <p:nvSpPr>
          <p:cNvPr id="17442" name="Text Box 34"/>
          <p:cNvSpPr txBox="1">
            <a:spLocks noChangeArrowheads="1"/>
          </p:cNvSpPr>
          <p:nvPr/>
        </p:nvSpPr>
        <p:spPr bwMode="auto">
          <a:xfrm>
            <a:off x="179388" y="1268413"/>
            <a:ext cx="5280025" cy="396875"/>
          </a:xfrm>
          <a:prstGeom prst="rect">
            <a:avLst/>
          </a:prstGeom>
          <a:noFill/>
          <a:ln w="9525">
            <a:noFill/>
            <a:miter lim="800000"/>
            <a:headEnd/>
            <a:tailEnd/>
          </a:ln>
          <a:effectLst/>
        </p:spPr>
        <p:txBody>
          <a:bodyPr wrap="none">
            <a:spAutoFit/>
          </a:bodyPr>
          <a:lstStyle/>
          <a:p>
            <a:pPr algn="l"/>
            <a:r>
              <a:rPr lang="fr-FR" sz="2000"/>
              <a:t>Collision élastique photon électron (métal, Al)</a:t>
            </a:r>
          </a:p>
        </p:txBody>
      </p:sp>
      <p:pic>
        <p:nvPicPr>
          <p:cNvPr id="17443" name="Picture 35" descr="N27_06"/>
          <p:cNvPicPr>
            <a:picLocks noChangeAspect="1" noChangeArrowheads="1"/>
          </p:cNvPicPr>
          <p:nvPr/>
        </p:nvPicPr>
        <p:blipFill>
          <a:blip r:embed="rId7"/>
          <a:srcRect t="30107" r="20824" b="37634"/>
          <a:stretch>
            <a:fillRect/>
          </a:stretch>
        </p:blipFill>
        <p:spPr bwMode="auto">
          <a:xfrm>
            <a:off x="4986338" y="3667125"/>
            <a:ext cx="4049712" cy="1501775"/>
          </a:xfrm>
          <a:prstGeom prst="rect">
            <a:avLst/>
          </a:prstGeom>
          <a:noFill/>
        </p:spPr>
      </p:pic>
      <p:sp>
        <p:nvSpPr>
          <p:cNvPr id="17444" name="Text Box 36"/>
          <p:cNvSpPr txBox="1">
            <a:spLocks noChangeArrowheads="1"/>
          </p:cNvSpPr>
          <p:nvPr/>
        </p:nvSpPr>
        <p:spPr bwMode="auto">
          <a:xfrm>
            <a:off x="250825" y="3714752"/>
            <a:ext cx="4321175" cy="1336625"/>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sz="2000" dirty="0">
                <a:cs typeface="Arial" charset="0"/>
              </a:rPr>
              <a:t>Toute lumière est une succession de </a:t>
            </a:r>
            <a:r>
              <a:rPr lang="fr-FR" sz="2000" b="1" dirty="0">
                <a:solidFill>
                  <a:srgbClr val="CC0000"/>
                </a:solidFill>
                <a:cs typeface="Arial" charset="0"/>
              </a:rPr>
              <a:t>quanta d’énergie</a:t>
            </a:r>
            <a:r>
              <a:rPr lang="fr-FR" sz="2000" dirty="0">
                <a:cs typeface="Arial" charset="0"/>
              </a:rPr>
              <a:t> appelés </a:t>
            </a:r>
            <a:r>
              <a:rPr lang="fr-FR" sz="2000" b="1" dirty="0">
                <a:solidFill>
                  <a:srgbClr val="9900CC"/>
                </a:solidFill>
                <a:cs typeface="Arial" charset="0"/>
              </a:rPr>
              <a:t>photons</a:t>
            </a:r>
            <a:r>
              <a:rPr lang="fr-FR" sz="2000" dirty="0">
                <a:cs typeface="Arial" charset="0"/>
              </a:rPr>
              <a:t> (particules), représentés dans l’espace temps par des </a:t>
            </a:r>
            <a:r>
              <a:rPr lang="fr-FR" sz="2000" b="1" dirty="0">
                <a:cs typeface="Arial" charset="0"/>
              </a:rPr>
              <a:t>paquets d’ondes.</a:t>
            </a:r>
          </a:p>
        </p:txBody>
      </p:sp>
      <p:graphicFrame>
        <p:nvGraphicFramePr>
          <p:cNvPr id="17445" name="Object 37"/>
          <p:cNvGraphicFramePr>
            <a:graphicFrameLocks noChangeAspect="1"/>
          </p:cNvGraphicFramePr>
          <p:nvPr/>
        </p:nvGraphicFramePr>
        <p:xfrm>
          <a:off x="3729038" y="5643563"/>
          <a:ext cx="1922462" cy="954087"/>
        </p:xfrm>
        <a:graphic>
          <a:graphicData uri="http://schemas.openxmlformats.org/presentationml/2006/ole">
            <mc:AlternateContent xmlns:mc="http://schemas.openxmlformats.org/markup-compatibility/2006">
              <mc:Choice xmlns:v="urn:schemas-microsoft-com:vml" Requires="v">
                <p:oleObj spid="_x0000_s450594" name="Equation" r:id="rId8" imgW="1460160" imgH="723600" progId="">
                  <p:embed/>
                </p:oleObj>
              </mc:Choice>
              <mc:Fallback>
                <p:oleObj name="Equation" r:id="rId8" imgW="1460160" imgH="72360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9038" y="5643563"/>
                        <a:ext cx="1922462" cy="954087"/>
                      </a:xfrm>
                      <a:prstGeom prst="rect">
                        <a:avLst/>
                      </a:prstGeom>
                      <a:solidFill>
                        <a:srgbClr val="FFFF99"/>
                      </a:solidFill>
                    </p:spPr>
                  </p:pic>
                </p:oleObj>
              </mc:Fallback>
            </mc:AlternateContent>
          </a:graphicData>
        </a:graphic>
      </p:graphicFrame>
      <p:sp>
        <p:nvSpPr>
          <p:cNvPr id="17446" name="Text Box 38"/>
          <p:cNvSpPr txBox="1">
            <a:spLocks noChangeArrowheads="1"/>
          </p:cNvSpPr>
          <p:nvPr/>
        </p:nvSpPr>
        <p:spPr bwMode="auto">
          <a:xfrm>
            <a:off x="257175" y="5157788"/>
            <a:ext cx="8601105" cy="721072"/>
          </a:xfrm>
          <a:prstGeom prst="rect">
            <a:avLst/>
          </a:prstGeom>
          <a:noFill/>
          <a:ln w="9525">
            <a:noFill/>
            <a:miter lim="800000"/>
            <a:headEnd/>
            <a:tailEnd/>
          </a:ln>
          <a:effectLst/>
        </p:spPr>
        <p:txBody>
          <a:bodyPr wrap="square" lIns="104498" tIns="52249" rIns="104498" bIns="52249">
            <a:spAutoFit/>
          </a:bodyPr>
          <a:lstStyle/>
          <a:p>
            <a:pPr algn="just" eaLnBrk="0" hangingPunct="0">
              <a:spcBef>
                <a:spcPct val="50000"/>
              </a:spcBef>
            </a:pPr>
            <a:r>
              <a:rPr lang="fr-FR" sz="2000" dirty="0">
                <a:solidFill>
                  <a:srgbClr val="FF0000"/>
                </a:solidFill>
                <a:cs typeface="Arial" charset="0"/>
              </a:rPr>
              <a:t>En plus d’une énergie </a:t>
            </a:r>
            <a:r>
              <a:rPr lang="fr-FR" sz="1800" b="1" i="1" dirty="0">
                <a:solidFill>
                  <a:srgbClr val="FF0000"/>
                </a:solidFill>
                <a:latin typeface="Times New Roman" pitchFamily="18" charset="0"/>
                <a:cs typeface="Arial" charset="0"/>
              </a:rPr>
              <a:t>E = </a:t>
            </a:r>
            <a:r>
              <a:rPr lang="fr-FR" sz="1800" b="1" i="1" dirty="0" err="1">
                <a:solidFill>
                  <a:srgbClr val="FF0000"/>
                </a:solidFill>
                <a:latin typeface="Times New Roman" pitchFamily="18" charset="0"/>
                <a:cs typeface="Arial" charset="0"/>
              </a:rPr>
              <a:t>h</a:t>
            </a:r>
            <a:r>
              <a:rPr lang="fr-FR" sz="1800" b="1" dirty="0" err="1">
                <a:solidFill>
                  <a:srgbClr val="FF0000"/>
                </a:solidFill>
                <a:latin typeface="Symbol" pitchFamily="18" charset="2"/>
                <a:cs typeface="Arial" charset="0"/>
              </a:rPr>
              <a:t>n</a:t>
            </a:r>
            <a:r>
              <a:rPr lang="fr-FR" sz="2000" dirty="0">
                <a:solidFill>
                  <a:srgbClr val="FF0000"/>
                </a:solidFill>
                <a:cs typeface="Arial" charset="0"/>
              </a:rPr>
              <a:t>, les photons sont dotés d’une </a:t>
            </a:r>
            <a:r>
              <a:rPr lang="fr-FR" sz="2000" b="1" dirty="0">
                <a:solidFill>
                  <a:srgbClr val="FF0000"/>
                </a:solidFill>
                <a:cs typeface="Arial" charset="0"/>
              </a:rPr>
              <a:t>impulsion</a:t>
            </a:r>
            <a:r>
              <a:rPr lang="fr-FR" sz="2000" dirty="0">
                <a:solidFill>
                  <a:srgbClr val="FF0000"/>
                </a:solidFill>
                <a:cs typeface="Arial" charset="0"/>
              </a:rPr>
              <a:t>, grandeur vectorielle de norme : </a:t>
            </a:r>
          </a:p>
        </p:txBody>
      </p:sp>
      <p:sp>
        <p:nvSpPr>
          <p:cNvPr id="17448" name="Text Box 40"/>
          <p:cNvSpPr txBox="1">
            <a:spLocks noChangeArrowheads="1"/>
          </p:cNvSpPr>
          <p:nvPr/>
        </p:nvSpPr>
        <p:spPr bwMode="auto">
          <a:xfrm>
            <a:off x="6731000" y="3860800"/>
            <a:ext cx="865188" cy="396875"/>
          </a:xfrm>
          <a:prstGeom prst="rect">
            <a:avLst/>
          </a:prstGeom>
          <a:solidFill>
            <a:schemeClr val="bg1"/>
          </a:solidFill>
          <a:ln w="9525">
            <a:noFill/>
            <a:miter lim="800000"/>
            <a:headEnd/>
            <a:tailEnd/>
          </a:ln>
          <a:effectLst/>
        </p:spPr>
        <p:txBody>
          <a:bodyPr>
            <a:spAutoFit/>
          </a:bodyPr>
          <a:lstStyle/>
          <a:p>
            <a:pPr>
              <a:spcBef>
                <a:spcPct val="50000"/>
              </a:spcBef>
            </a:pPr>
            <a:r>
              <a:rPr lang="fr-CH" sz="2000" b="1" i="1">
                <a:solidFill>
                  <a:srgbClr val="FF0000"/>
                </a:solidFill>
                <a:latin typeface="Times New Roman" pitchFamily="18" charset="0"/>
              </a:rPr>
              <a:t>h</a:t>
            </a:r>
            <a:r>
              <a:rPr lang="fr-CH" sz="2000" b="1" i="1">
                <a:solidFill>
                  <a:srgbClr val="FF0000"/>
                </a:solidFill>
                <a:latin typeface="Symbol" pitchFamily="18" charset="2"/>
              </a:rPr>
              <a:t>n</a:t>
            </a:r>
            <a:endParaRPr lang="fr-FR" sz="2000" b="1" i="1">
              <a:solidFill>
                <a:srgbClr val="FF0000"/>
              </a:solidFill>
              <a:latin typeface="Symbol" pitchFamily="18" charset="2"/>
            </a:endParaRPr>
          </a:p>
        </p:txBody>
      </p:sp>
      <p:sp>
        <p:nvSpPr>
          <p:cNvPr id="17449" name="Text Box 41"/>
          <p:cNvSpPr txBox="1">
            <a:spLocks noChangeArrowheads="1"/>
          </p:cNvSpPr>
          <p:nvPr/>
        </p:nvSpPr>
        <p:spPr bwMode="auto">
          <a:xfrm>
            <a:off x="7812088" y="3716338"/>
            <a:ext cx="566737" cy="396875"/>
          </a:xfrm>
          <a:prstGeom prst="rect">
            <a:avLst/>
          </a:prstGeom>
          <a:solidFill>
            <a:schemeClr val="bg1"/>
          </a:solidFill>
          <a:ln w="9525">
            <a:noFill/>
            <a:miter lim="800000"/>
            <a:headEnd/>
            <a:tailEnd/>
          </a:ln>
          <a:effectLst/>
        </p:spPr>
        <p:txBody>
          <a:bodyPr>
            <a:spAutoFit/>
          </a:bodyPr>
          <a:lstStyle/>
          <a:p>
            <a:pPr>
              <a:spcBef>
                <a:spcPct val="50000"/>
              </a:spcBef>
            </a:pPr>
            <a:r>
              <a:rPr lang="fr-CH" sz="2000" b="1" i="1">
                <a:solidFill>
                  <a:srgbClr val="FF0000"/>
                </a:solidFill>
                <a:latin typeface="Times New Roman" pitchFamily="18" charset="0"/>
              </a:rPr>
              <a:t>h</a:t>
            </a:r>
            <a:r>
              <a:rPr lang="fr-CH" sz="2000" b="1" i="1">
                <a:solidFill>
                  <a:srgbClr val="FF0000"/>
                </a:solidFill>
                <a:latin typeface="Symbol" pitchFamily="18" charset="2"/>
              </a:rPr>
              <a:t>n</a:t>
            </a:r>
            <a:r>
              <a:rPr lang="fr-CH" sz="2000" b="1" i="1">
                <a:solidFill>
                  <a:srgbClr val="FF0000"/>
                </a:solidFill>
                <a:latin typeface="Times New Roman" pitchFamily="18" charset="0"/>
              </a:rPr>
              <a:t>’</a:t>
            </a:r>
            <a:endParaRPr lang="fr-FR" sz="2000" b="1" i="1">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6" name="Rectangle 6"/>
          <p:cNvSpPr>
            <a:spLocks noChangeArrowheads="1"/>
          </p:cNvSpPr>
          <p:nvPr/>
        </p:nvSpPr>
        <p:spPr bwMode="auto">
          <a:xfrm>
            <a:off x="434972" y="115888"/>
            <a:ext cx="3779838" cy="404812"/>
          </a:xfrm>
          <a:prstGeom prst="rect">
            <a:avLst/>
          </a:prstGeom>
          <a:noFill/>
          <a:ln w="9525">
            <a:noFill/>
            <a:miter lim="800000"/>
            <a:headEnd/>
            <a:tailEnd/>
          </a:ln>
          <a:effectLst/>
        </p:spPr>
        <p:txBody>
          <a:bodyPr anchor="ctr"/>
          <a:lstStyle/>
          <a:p>
            <a:pPr algn="l" defTabSz="1044575"/>
            <a:r>
              <a:rPr lang="fr-CD" sz="2400" b="1" dirty="0">
                <a:solidFill>
                  <a:schemeClr val="accent2"/>
                </a:solidFill>
              </a:rPr>
              <a:t>Dualité Onde Particule</a:t>
            </a:r>
          </a:p>
        </p:txBody>
      </p:sp>
      <p:sp>
        <p:nvSpPr>
          <p:cNvPr id="271367" name="Text Box 7"/>
          <p:cNvSpPr txBox="1">
            <a:spLocks noChangeArrowheads="1"/>
          </p:cNvSpPr>
          <p:nvPr/>
        </p:nvSpPr>
        <p:spPr bwMode="auto">
          <a:xfrm>
            <a:off x="322296" y="1592263"/>
            <a:ext cx="9036050" cy="396875"/>
          </a:xfrm>
          <a:prstGeom prst="rect">
            <a:avLst/>
          </a:prstGeom>
          <a:noFill/>
          <a:ln w="9525">
            <a:noFill/>
            <a:miter lim="800000"/>
            <a:headEnd/>
            <a:tailEnd/>
          </a:ln>
          <a:effectLst/>
        </p:spPr>
        <p:txBody>
          <a:bodyPr>
            <a:spAutoFit/>
          </a:bodyPr>
          <a:lstStyle/>
          <a:p>
            <a:pPr>
              <a:spcBef>
                <a:spcPct val="50000"/>
              </a:spcBef>
            </a:pPr>
            <a:r>
              <a:rPr lang="fr-CI" sz="2000" dirty="0">
                <a:cs typeface="Arial" charset="0"/>
              </a:rPr>
              <a:t>combinaison des équations d’Einstein (relativité) et de Planck (quanta)</a:t>
            </a:r>
          </a:p>
        </p:txBody>
      </p:sp>
      <p:sp>
        <p:nvSpPr>
          <p:cNvPr id="271371" name="Line 11"/>
          <p:cNvSpPr>
            <a:spLocks noChangeShapeType="1"/>
          </p:cNvSpPr>
          <p:nvPr/>
        </p:nvSpPr>
        <p:spPr bwMode="auto">
          <a:xfrm>
            <a:off x="1703388" y="2593975"/>
            <a:ext cx="1524000" cy="0"/>
          </a:xfrm>
          <a:prstGeom prst="line">
            <a:avLst/>
          </a:prstGeom>
          <a:noFill/>
          <a:ln w="9525">
            <a:solidFill>
              <a:schemeClr val="tx1"/>
            </a:solidFill>
            <a:round/>
            <a:headEnd/>
            <a:tailEnd type="triangle" w="med" len="med"/>
          </a:ln>
          <a:effectLst/>
        </p:spPr>
        <p:txBody>
          <a:bodyPr/>
          <a:lstStyle/>
          <a:p>
            <a:endParaRPr lang="fr-FR"/>
          </a:p>
        </p:txBody>
      </p:sp>
      <p:sp>
        <p:nvSpPr>
          <p:cNvPr id="271372" name="Line 12"/>
          <p:cNvSpPr>
            <a:spLocks noChangeShapeType="1"/>
          </p:cNvSpPr>
          <p:nvPr/>
        </p:nvSpPr>
        <p:spPr bwMode="auto">
          <a:xfrm flipH="1">
            <a:off x="5513388" y="2593975"/>
            <a:ext cx="152400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71373" name="Object 13"/>
          <p:cNvGraphicFramePr>
            <a:graphicFrameLocks noChangeAspect="1"/>
          </p:cNvGraphicFramePr>
          <p:nvPr/>
        </p:nvGraphicFramePr>
        <p:xfrm>
          <a:off x="3563938" y="2263775"/>
          <a:ext cx="1584325" cy="588963"/>
        </p:xfrm>
        <a:graphic>
          <a:graphicData uri="http://schemas.openxmlformats.org/presentationml/2006/ole">
            <mc:AlternateContent xmlns:mc="http://schemas.openxmlformats.org/markup-compatibility/2006">
              <mc:Choice xmlns:v="urn:schemas-microsoft-com:vml" Requires="v">
                <p:oleObj spid="_x0000_s453684" name="Equation" r:id="rId3" imgW="545760" imgH="203040" progId="Equation.3">
                  <p:embed/>
                </p:oleObj>
              </mc:Choice>
              <mc:Fallback>
                <p:oleObj name="Equation" r:id="rId3" imgW="54576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263775"/>
                        <a:ext cx="1584325" cy="588963"/>
                      </a:xfrm>
                      <a:prstGeom prst="rect">
                        <a:avLst/>
                      </a:prstGeom>
                      <a:solidFill>
                        <a:srgbClr val="CCECFF"/>
                      </a:solidFill>
                    </p:spPr>
                  </p:pic>
                </p:oleObj>
              </mc:Fallback>
            </mc:AlternateContent>
          </a:graphicData>
        </a:graphic>
      </p:graphicFrame>
      <p:graphicFrame>
        <p:nvGraphicFramePr>
          <p:cNvPr id="271375" name="Object 15"/>
          <p:cNvGraphicFramePr>
            <a:graphicFrameLocks noChangeAspect="1"/>
          </p:cNvGraphicFramePr>
          <p:nvPr>
            <p:extLst>
              <p:ext uri="{D42A27DB-BD31-4B8C-83A1-F6EECF244321}">
                <p14:modId xmlns:p14="http://schemas.microsoft.com/office/powerpoint/2010/main" val="3315833009"/>
              </p:ext>
            </p:extLst>
          </p:nvPr>
        </p:nvGraphicFramePr>
        <p:xfrm>
          <a:off x="3786182" y="3643314"/>
          <a:ext cx="1937946" cy="1355735"/>
        </p:xfrm>
        <a:graphic>
          <a:graphicData uri="http://schemas.openxmlformats.org/presentationml/2006/ole">
            <mc:AlternateContent xmlns:mc="http://schemas.openxmlformats.org/markup-compatibility/2006">
              <mc:Choice xmlns:v="urn:schemas-microsoft-com:vml" Requires="v">
                <p:oleObj spid="_x0000_s453685" name="Equation" r:id="rId5" imgW="749160" imgH="787320" progId="">
                  <p:embed/>
                </p:oleObj>
              </mc:Choice>
              <mc:Fallback>
                <p:oleObj name="Equation" r:id="rId5" imgW="749160" imgH="7873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182" y="3643314"/>
                        <a:ext cx="1937946" cy="1355735"/>
                      </a:xfrm>
                      <a:prstGeom prst="rect">
                        <a:avLst/>
                      </a:prstGeom>
                      <a:solidFill>
                        <a:srgbClr val="FFFF99"/>
                      </a:solidFill>
                    </p:spPr>
                  </p:pic>
                </p:oleObj>
              </mc:Fallback>
            </mc:AlternateContent>
          </a:graphicData>
        </a:graphic>
      </p:graphicFrame>
      <p:sp>
        <p:nvSpPr>
          <p:cNvPr id="271377" name="Text Box 17"/>
          <p:cNvSpPr txBox="1">
            <a:spLocks noChangeArrowheads="1"/>
          </p:cNvSpPr>
          <p:nvPr/>
        </p:nvSpPr>
        <p:spPr bwMode="auto">
          <a:xfrm>
            <a:off x="285720" y="928670"/>
            <a:ext cx="8812925" cy="461665"/>
          </a:xfrm>
          <a:prstGeom prst="rect">
            <a:avLst/>
          </a:prstGeom>
          <a:noFill/>
          <a:ln w="9525">
            <a:noFill/>
            <a:miter lim="800000"/>
            <a:headEnd/>
            <a:tailEnd/>
          </a:ln>
          <a:effectLst/>
        </p:spPr>
        <p:txBody>
          <a:bodyPr wrap="none">
            <a:spAutoFit/>
          </a:bodyPr>
          <a:lstStyle/>
          <a:p>
            <a:pPr algn="l"/>
            <a:r>
              <a:rPr lang="fr-FR" b="1">
                <a:solidFill>
                  <a:srgbClr val="C00000"/>
                </a:solidFill>
              </a:rPr>
              <a:t>Conciliation de l’aspect corpusculaire et ondulatoire de la lumière</a:t>
            </a:r>
          </a:p>
        </p:txBody>
      </p:sp>
      <p:graphicFrame>
        <p:nvGraphicFramePr>
          <p:cNvPr id="271380" name="Object 20"/>
          <p:cNvGraphicFramePr>
            <a:graphicFrameLocks noChangeAspect="1"/>
          </p:cNvGraphicFramePr>
          <p:nvPr/>
        </p:nvGraphicFramePr>
        <p:xfrm>
          <a:off x="1643042" y="2928934"/>
          <a:ext cx="1014413" cy="1025525"/>
        </p:xfrm>
        <a:graphic>
          <a:graphicData uri="http://schemas.openxmlformats.org/presentationml/2006/ole">
            <mc:AlternateContent xmlns:mc="http://schemas.openxmlformats.org/markup-compatibility/2006">
              <mc:Choice xmlns:v="urn:schemas-microsoft-com:vml" Requires="v">
                <p:oleObj spid="_x0000_s453686" name="Equation" r:id="rId7" imgW="393480" imgH="393480" progId="Equation.3">
                  <p:embed/>
                </p:oleObj>
              </mc:Choice>
              <mc:Fallback>
                <p:oleObj name="Equation" r:id="rId7" imgW="39348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042" y="2928934"/>
                        <a:ext cx="1014413" cy="1025525"/>
                      </a:xfrm>
                      <a:prstGeom prst="rect">
                        <a:avLst/>
                      </a:prstGeom>
                      <a:noFill/>
                      <a:extLst>
                        <a:ext uri="{909E8E84-426E-40DD-AFC4-6F175D3DCCD1}">
                          <a14:hiddenFill xmlns:a14="http://schemas.microsoft.com/office/drawing/2010/main">
                            <a:solidFill>
                              <a:srgbClr val="FFCC00"/>
                            </a:solidFill>
                          </a14:hiddenFill>
                        </a:ext>
                      </a:extLst>
                    </p:spPr>
                  </p:pic>
                </p:oleObj>
              </mc:Fallback>
            </mc:AlternateContent>
          </a:graphicData>
        </a:graphic>
      </p:graphicFrame>
      <p:sp>
        <p:nvSpPr>
          <p:cNvPr id="271381" name="Text Box 21"/>
          <p:cNvSpPr txBox="1">
            <a:spLocks noChangeArrowheads="1"/>
          </p:cNvSpPr>
          <p:nvPr/>
        </p:nvSpPr>
        <p:spPr bwMode="auto">
          <a:xfrm rot="5400000">
            <a:off x="3673472" y="3228974"/>
            <a:ext cx="1504956" cy="762000"/>
          </a:xfrm>
          <a:prstGeom prst="rect">
            <a:avLst/>
          </a:prstGeom>
          <a:noFill/>
          <a:ln w="9525">
            <a:noFill/>
            <a:miter lim="800000"/>
            <a:headEnd/>
            <a:tailEnd/>
          </a:ln>
          <a:effectLst/>
        </p:spPr>
        <p:txBody>
          <a:bodyPr wrap="square">
            <a:spAutoFit/>
          </a:bodyPr>
          <a:lstStyle/>
          <a:p>
            <a:pPr algn="l"/>
            <a:r>
              <a:rPr lang="fr-FR" sz="4400" dirty="0"/>
              <a:t>=&gt;</a:t>
            </a:r>
          </a:p>
        </p:txBody>
      </p:sp>
      <p:sp>
        <p:nvSpPr>
          <p:cNvPr id="271386" name="Line 26"/>
          <p:cNvSpPr>
            <a:spLocks noChangeShapeType="1"/>
          </p:cNvSpPr>
          <p:nvPr/>
        </p:nvSpPr>
        <p:spPr bwMode="auto">
          <a:xfrm flipV="1">
            <a:off x="2714612" y="3286122"/>
            <a:ext cx="1500198" cy="142877"/>
          </a:xfrm>
          <a:prstGeom prst="line">
            <a:avLst/>
          </a:prstGeom>
          <a:noFill/>
          <a:ln w="9525">
            <a:solidFill>
              <a:schemeClr val="tx1"/>
            </a:solidFill>
            <a:round/>
            <a:headEnd/>
            <a:tailEnd type="triangle" w="med" len="med"/>
          </a:ln>
          <a:effectLst/>
        </p:spPr>
        <p:txBody>
          <a:bodyPr/>
          <a:lstStyle/>
          <a:p>
            <a:endParaRPr lang="fr-FR"/>
          </a:p>
        </p:txBody>
      </p:sp>
      <p:graphicFrame>
        <p:nvGraphicFramePr>
          <p:cNvPr id="271388" name="Object 28"/>
          <p:cNvGraphicFramePr>
            <a:graphicFrameLocks noChangeAspect="1"/>
          </p:cNvGraphicFramePr>
          <p:nvPr/>
        </p:nvGraphicFramePr>
        <p:xfrm>
          <a:off x="250825" y="2205038"/>
          <a:ext cx="1479550" cy="639762"/>
        </p:xfrm>
        <a:graphic>
          <a:graphicData uri="http://schemas.openxmlformats.org/presentationml/2006/ole">
            <mc:AlternateContent xmlns:mc="http://schemas.openxmlformats.org/markup-compatibility/2006">
              <mc:Choice xmlns:v="urn:schemas-microsoft-com:vml" Requires="v">
                <p:oleObj spid="_x0000_s453687" name="Equation" r:id="rId9" imgW="469800" imgH="203040" progId="">
                  <p:embed/>
                </p:oleObj>
              </mc:Choice>
              <mc:Fallback>
                <p:oleObj name="Equation" r:id="rId9" imgW="469800" imgH="2030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2205038"/>
                        <a:ext cx="1479550" cy="639762"/>
                      </a:xfrm>
                      <a:prstGeom prst="rect">
                        <a:avLst/>
                      </a:prstGeom>
                      <a:noFill/>
                      <a:extLst>
                        <a:ext uri="{909E8E84-426E-40DD-AFC4-6F175D3DCCD1}">
                          <a14:hiddenFill xmlns:a14="http://schemas.microsoft.com/office/drawing/2010/main">
                            <a:solidFill>
                              <a:srgbClr val="CCECFF"/>
                            </a:solidFill>
                          </a14:hiddenFill>
                        </a:ext>
                      </a:extLst>
                    </p:spPr>
                  </p:pic>
                </p:oleObj>
              </mc:Fallback>
            </mc:AlternateContent>
          </a:graphicData>
        </a:graphic>
      </p:graphicFrame>
      <p:graphicFrame>
        <p:nvGraphicFramePr>
          <p:cNvPr id="271389" name="Object 29"/>
          <p:cNvGraphicFramePr>
            <a:graphicFrameLocks noChangeAspect="1"/>
          </p:cNvGraphicFramePr>
          <p:nvPr/>
        </p:nvGraphicFramePr>
        <p:xfrm>
          <a:off x="7196138" y="2244725"/>
          <a:ext cx="1479550" cy="560388"/>
        </p:xfrm>
        <a:graphic>
          <a:graphicData uri="http://schemas.openxmlformats.org/presentationml/2006/ole">
            <mc:AlternateContent xmlns:mc="http://schemas.openxmlformats.org/markup-compatibility/2006">
              <mc:Choice xmlns:v="urn:schemas-microsoft-com:vml" Requires="v">
                <p:oleObj spid="_x0000_s453688" name="Equation" r:id="rId11" imgW="469800" imgH="177480" progId="">
                  <p:embed/>
                </p:oleObj>
              </mc:Choice>
              <mc:Fallback>
                <p:oleObj name="Equation" r:id="rId11" imgW="469800" imgH="17748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6138" y="2244725"/>
                        <a:ext cx="1479550" cy="560388"/>
                      </a:xfrm>
                      <a:prstGeom prst="rect">
                        <a:avLst/>
                      </a:prstGeom>
                      <a:noFill/>
                      <a:extLst>
                        <a:ext uri="{909E8E84-426E-40DD-AFC4-6F175D3DCCD1}">
                          <a14:hiddenFill xmlns:a14="http://schemas.microsoft.com/office/drawing/2010/main">
                            <a:solidFill>
                              <a:srgbClr val="CCECFF"/>
                            </a:solidFill>
                          </a14:hiddenFill>
                        </a:ext>
                      </a:extLst>
                    </p:spPr>
                  </p:pic>
                </p:oleObj>
              </mc:Fallback>
            </mc:AlternateContent>
          </a:graphicData>
        </a:graphic>
      </p:graphicFrame>
      <p:sp>
        <p:nvSpPr>
          <p:cNvPr id="21" name="Text Box 4"/>
          <p:cNvSpPr txBox="1">
            <a:spLocks noChangeArrowheads="1"/>
          </p:cNvSpPr>
          <p:nvPr/>
        </p:nvSpPr>
        <p:spPr bwMode="auto">
          <a:xfrm>
            <a:off x="3782045" y="5229200"/>
            <a:ext cx="1870075" cy="457200"/>
          </a:xfrm>
          <a:prstGeom prst="rect">
            <a:avLst/>
          </a:prstGeom>
          <a:noFill/>
          <a:ln w="9525">
            <a:noFill/>
            <a:miter lim="800000"/>
            <a:headEnd/>
            <a:tailEnd/>
          </a:ln>
          <a:effectLst/>
        </p:spPr>
        <p:txBody>
          <a:bodyPr wrap="none">
            <a:spAutoFit/>
          </a:bodyPr>
          <a:lstStyle/>
          <a:p>
            <a:r>
              <a:rPr lang="fr-FR" dirty="0">
                <a:solidFill>
                  <a:srgbClr val="0070C0"/>
                </a:solidFill>
              </a:rPr>
              <a:t>LE PHOTON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28604"/>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smtClean="0">
                <a:ln>
                  <a:noFill/>
                </a:ln>
                <a:solidFill>
                  <a:srgbClr val="333399"/>
                </a:solidFill>
                <a:effectLst/>
                <a:uLnTx/>
                <a:uFillTx/>
                <a:latin typeface="Times New Roman" pitchFamily="18" charset="0"/>
                <a:ea typeface="+mn-ea"/>
                <a:cs typeface="Times" charset="0"/>
              </a:rPr>
              <a:t>Le spectre atomique </a:t>
            </a:r>
            <a:endParaRPr kumimoji="0" lang="fr-FR" sz="2800" b="1" i="0" u="none" strike="noStrike" kern="1200" cap="none" spc="0" normalizeH="0" baseline="0" noProof="0" dirty="0">
              <a:ln>
                <a:noFill/>
              </a:ln>
              <a:solidFill>
                <a:srgbClr val="333399"/>
              </a:solidFill>
              <a:effectLst/>
              <a:uLnTx/>
              <a:uFillTx/>
              <a:latin typeface="Times New Roman" pitchFamily="18" charset="0"/>
              <a:ea typeface="+mn-ea"/>
              <a:cs typeface="Times" charset="0"/>
            </a:endParaRPr>
          </a:p>
        </p:txBody>
      </p:sp>
      <p:sp>
        <p:nvSpPr>
          <p:cNvPr id="3" name="Rectangle 2"/>
          <p:cNvSpPr/>
          <p:nvPr/>
        </p:nvSpPr>
        <p:spPr>
          <a:xfrm>
            <a:off x="357158" y="1071546"/>
            <a:ext cx="8572560" cy="1200329"/>
          </a:xfrm>
          <a:prstGeom prst="rect">
            <a:avLst/>
          </a:prstGeom>
        </p:spPr>
        <p:txBody>
          <a:bodyPr wrap="square">
            <a:spAutoFit/>
          </a:bodyPr>
          <a:lstStyle/>
          <a:p>
            <a:pPr algn="just"/>
            <a:r>
              <a:rPr lang="fr-FR" dirty="0" smtClean="0"/>
              <a:t>Les atomes </a:t>
            </a:r>
            <a:r>
              <a:rPr lang="fr-FR" dirty="0" smtClean="0">
                <a:solidFill>
                  <a:srgbClr val="C00000"/>
                </a:solidFill>
              </a:rPr>
              <a:t>absorbent et émettent de la lumière d’une manière discontinue</a:t>
            </a:r>
            <a:r>
              <a:rPr lang="fr-FR" dirty="0" smtClean="0"/>
              <a:t>. Seuls certaines longueurs d’ondes sont absorbées ou émises</a:t>
            </a:r>
            <a:r>
              <a:rPr lang="fr-FR" sz="2000" dirty="0" smtClean="0"/>
              <a:t>.</a:t>
            </a:r>
            <a:endParaRPr lang="fr-FR" sz="2000" dirty="0"/>
          </a:p>
        </p:txBody>
      </p:sp>
      <p:sp>
        <p:nvSpPr>
          <p:cNvPr id="4" name="Rectangle 4"/>
          <p:cNvSpPr>
            <a:spLocks noChangeArrowheads="1"/>
          </p:cNvSpPr>
          <p:nvPr/>
        </p:nvSpPr>
        <p:spPr bwMode="auto">
          <a:xfrm>
            <a:off x="1258888" y="2279647"/>
            <a:ext cx="7164387" cy="720725"/>
          </a:xfrm>
          <a:prstGeom prst="rect">
            <a:avLst/>
          </a:prstGeom>
          <a:noFill/>
          <a:ln w="9525">
            <a:noFill/>
            <a:miter lim="800000"/>
            <a:headEnd/>
            <a:tailEnd/>
          </a:ln>
          <a:effectLst/>
        </p:spPr>
        <p:txBody>
          <a:bodyPr anchor="ctr"/>
          <a:lstStyle/>
          <a:p>
            <a:pPr algn="ctr" defTabSz="1044575"/>
            <a:r>
              <a:rPr lang="fr-CD" sz="2400" dirty="0">
                <a:solidFill>
                  <a:srgbClr val="CC0000"/>
                </a:solidFill>
                <a:cs typeface="Arial" charset="0"/>
              </a:rPr>
              <a:t>Modèles structuraux de </a:t>
            </a:r>
            <a:r>
              <a:rPr lang="fr-CD" sz="2400" dirty="0" smtClean="0">
                <a:solidFill>
                  <a:srgbClr val="CC0000"/>
                </a:solidFill>
                <a:cs typeface="Arial" charset="0"/>
              </a:rPr>
              <a:t>l’Atome</a:t>
            </a:r>
            <a:endParaRPr lang="fr-CD" sz="2400" dirty="0">
              <a:solidFill>
                <a:srgbClr val="CC0000"/>
              </a:solidFill>
              <a:cs typeface="Arial" charset="0"/>
            </a:endParaRPr>
          </a:p>
        </p:txBody>
      </p:sp>
      <p:grpSp>
        <p:nvGrpSpPr>
          <p:cNvPr id="5" name="Group 11"/>
          <p:cNvGrpSpPr>
            <a:grpSpLocks/>
          </p:cNvGrpSpPr>
          <p:nvPr/>
        </p:nvGrpSpPr>
        <p:grpSpPr bwMode="auto">
          <a:xfrm>
            <a:off x="2062155" y="3071810"/>
            <a:ext cx="2581283" cy="1785950"/>
            <a:chOff x="2051" y="1211"/>
            <a:chExt cx="1632" cy="1373"/>
          </a:xfrm>
        </p:grpSpPr>
        <p:pic>
          <p:nvPicPr>
            <p:cNvPr id="6" name="Picture 12" descr="Beiser 4-1"/>
            <p:cNvPicPr>
              <a:picLocks noChangeAspect="1" noChangeArrowheads="1"/>
            </p:cNvPicPr>
            <p:nvPr/>
          </p:nvPicPr>
          <p:blipFill>
            <a:blip r:embed="rId2"/>
            <a:srcRect/>
            <a:stretch>
              <a:fillRect/>
            </a:stretch>
          </p:blipFill>
          <p:spPr bwMode="auto">
            <a:xfrm>
              <a:off x="2051" y="1211"/>
              <a:ext cx="1632" cy="1228"/>
            </a:xfrm>
            <a:prstGeom prst="rect">
              <a:avLst/>
            </a:prstGeom>
            <a:noFill/>
          </p:spPr>
        </p:pic>
        <p:sp>
          <p:nvSpPr>
            <p:cNvPr id="7" name="Text Box 13"/>
            <p:cNvSpPr txBox="1">
              <a:spLocks noChangeArrowheads="1"/>
            </p:cNvSpPr>
            <p:nvPr/>
          </p:nvSpPr>
          <p:spPr bwMode="auto">
            <a:xfrm>
              <a:off x="3180" y="1875"/>
              <a:ext cx="485" cy="158"/>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a:solidFill>
                    <a:srgbClr val="0C0F7A"/>
                  </a:solidFill>
                  <a:cs typeface="Arial" charset="0"/>
                </a:rPr>
                <a:t>Électron</a:t>
              </a:r>
            </a:p>
          </p:txBody>
        </p:sp>
        <p:sp>
          <p:nvSpPr>
            <p:cNvPr id="8" name="Text Box 14"/>
            <p:cNvSpPr txBox="1">
              <a:spLocks noChangeArrowheads="1"/>
            </p:cNvSpPr>
            <p:nvPr/>
          </p:nvSpPr>
          <p:spPr bwMode="auto">
            <a:xfrm>
              <a:off x="2081" y="2272"/>
              <a:ext cx="1570" cy="312"/>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dirty="0">
                  <a:solidFill>
                    <a:srgbClr val="0C0F7A"/>
                  </a:solidFill>
                  <a:cs typeface="Arial" charset="0"/>
                </a:rPr>
                <a:t>Matière chargée positivement</a:t>
              </a:r>
            </a:p>
          </p:txBody>
        </p:sp>
      </p:grpSp>
      <p:sp>
        <p:nvSpPr>
          <p:cNvPr id="9" name="Text Box 10"/>
          <p:cNvSpPr txBox="1">
            <a:spLocks noChangeArrowheads="1"/>
          </p:cNvSpPr>
          <p:nvPr/>
        </p:nvSpPr>
        <p:spPr bwMode="auto">
          <a:xfrm>
            <a:off x="1830392" y="4799027"/>
            <a:ext cx="3384550" cy="400110"/>
          </a:xfrm>
          <a:prstGeom prst="rect">
            <a:avLst/>
          </a:prstGeom>
          <a:noFill/>
          <a:ln w="9525">
            <a:noFill/>
            <a:miter lim="800000"/>
            <a:headEnd/>
            <a:tailEnd/>
          </a:ln>
          <a:effectLst/>
        </p:spPr>
        <p:txBody>
          <a:bodyPr>
            <a:spAutoFit/>
          </a:bodyPr>
          <a:lstStyle/>
          <a:p>
            <a:pPr eaLnBrk="0" hangingPunct="0"/>
            <a:r>
              <a:rPr lang="fr-FR" sz="2000" dirty="0" smtClean="0">
                <a:solidFill>
                  <a:schemeClr val="accent2"/>
                </a:solidFill>
                <a:cs typeface="Arial" charset="0"/>
              </a:rPr>
              <a:t>Modèle </a:t>
            </a:r>
            <a:r>
              <a:rPr lang="fr-FR" sz="2000" dirty="0">
                <a:solidFill>
                  <a:schemeClr val="accent2"/>
                </a:solidFill>
                <a:cs typeface="Arial" charset="0"/>
              </a:rPr>
              <a:t>de Thomson</a:t>
            </a:r>
          </a:p>
        </p:txBody>
      </p:sp>
      <p:grpSp>
        <p:nvGrpSpPr>
          <p:cNvPr id="15" name="Group 22"/>
          <p:cNvGrpSpPr>
            <a:grpSpLocks/>
          </p:cNvGrpSpPr>
          <p:nvPr/>
        </p:nvGrpSpPr>
        <p:grpSpPr bwMode="auto">
          <a:xfrm>
            <a:off x="5786446" y="2928934"/>
            <a:ext cx="1676400" cy="1676400"/>
            <a:chOff x="3840" y="1536"/>
            <a:chExt cx="1056" cy="1056"/>
          </a:xfrm>
        </p:grpSpPr>
        <p:sp>
          <p:nvSpPr>
            <p:cNvPr id="16" name="Oval 23"/>
            <p:cNvSpPr>
              <a:spLocks noChangeArrowheads="1"/>
            </p:cNvSpPr>
            <p:nvPr/>
          </p:nvSpPr>
          <p:spPr bwMode="auto">
            <a:xfrm>
              <a:off x="4560" y="1680"/>
              <a:ext cx="96" cy="96"/>
            </a:xfrm>
            <a:prstGeom prst="ellipse">
              <a:avLst/>
            </a:prstGeom>
            <a:solidFill>
              <a:srgbClr val="800080"/>
            </a:solidFill>
            <a:ln w="9525">
              <a:noFill/>
              <a:round/>
              <a:headEnd/>
              <a:tailEnd/>
            </a:ln>
            <a:effectLst/>
          </p:spPr>
          <p:txBody>
            <a:bodyPr wrap="none" anchor="ctr"/>
            <a:lstStyle/>
            <a:p>
              <a:endParaRPr lang="fr-FR"/>
            </a:p>
          </p:txBody>
        </p:sp>
        <p:sp>
          <p:nvSpPr>
            <p:cNvPr id="17" name="Oval 24"/>
            <p:cNvSpPr>
              <a:spLocks noChangeArrowheads="1"/>
            </p:cNvSpPr>
            <p:nvPr/>
          </p:nvSpPr>
          <p:spPr bwMode="auto">
            <a:xfrm>
              <a:off x="4224" y="2016"/>
              <a:ext cx="192" cy="192"/>
            </a:xfrm>
            <a:prstGeom prst="ellipse">
              <a:avLst/>
            </a:prstGeom>
            <a:solidFill>
              <a:schemeClr val="accent1"/>
            </a:solidFill>
            <a:ln w="9525">
              <a:noFill/>
              <a:round/>
              <a:headEnd/>
              <a:tailEnd/>
            </a:ln>
            <a:effectLst/>
          </p:spPr>
          <p:txBody>
            <a:bodyPr wrap="none" anchor="ctr"/>
            <a:lstStyle/>
            <a:p>
              <a:endParaRPr lang="fr-FR"/>
            </a:p>
          </p:txBody>
        </p:sp>
        <p:sp>
          <p:nvSpPr>
            <p:cNvPr id="18" name="Oval 25"/>
            <p:cNvSpPr>
              <a:spLocks noChangeArrowheads="1"/>
            </p:cNvSpPr>
            <p:nvPr/>
          </p:nvSpPr>
          <p:spPr bwMode="auto">
            <a:xfrm>
              <a:off x="3840" y="1632"/>
              <a:ext cx="960" cy="960"/>
            </a:xfrm>
            <a:prstGeom prst="ellipse">
              <a:avLst/>
            </a:prstGeom>
            <a:noFill/>
            <a:ln w="9525">
              <a:solidFill>
                <a:schemeClr val="tx1"/>
              </a:solidFill>
              <a:prstDash val="dash"/>
              <a:round/>
              <a:headEnd/>
              <a:tailEnd/>
            </a:ln>
            <a:effectLst/>
          </p:spPr>
          <p:txBody>
            <a:bodyPr wrap="none" anchor="ctr"/>
            <a:lstStyle/>
            <a:p>
              <a:endParaRPr lang="fr-FR"/>
            </a:p>
          </p:txBody>
        </p:sp>
        <p:sp>
          <p:nvSpPr>
            <p:cNvPr id="19" name="Line 26"/>
            <p:cNvSpPr>
              <a:spLocks noChangeShapeType="1"/>
            </p:cNvSpPr>
            <p:nvPr/>
          </p:nvSpPr>
          <p:spPr bwMode="auto">
            <a:xfrm flipV="1">
              <a:off x="4320" y="1776"/>
              <a:ext cx="240" cy="336"/>
            </a:xfrm>
            <a:prstGeom prst="line">
              <a:avLst/>
            </a:prstGeom>
            <a:noFill/>
            <a:ln w="9525">
              <a:solidFill>
                <a:schemeClr val="tx1"/>
              </a:solidFill>
              <a:round/>
              <a:headEnd/>
              <a:tailEnd type="triangle" w="med" len="med"/>
            </a:ln>
            <a:effectLst/>
          </p:spPr>
          <p:txBody>
            <a:bodyPr/>
            <a:lstStyle/>
            <a:p>
              <a:endParaRPr lang="fr-FR"/>
            </a:p>
          </p:txBody>
        </p:sp>
        <p:sp>
          <p:nvSpPr>
            <p:cNvPr id="20" name="Text Box 27"/>
            <p:cNvSpPr txBox="1">
              <a:spLocks noChangeArrowheads="1"/>
            </p:cNvSpPr>
            <p:nvPr/>
          </p:nvSpPr>
          <p:spPr bwMode="auto">
            <a:xfrm>
              <a:off x="4320" y="1728"/>
              <a:ext cx="192" cy="231"/>
            </a:xfrm>
            <a:prstGeom prst="rect">
              <a:avLst/>
            </a:prstGeom>
            <a:noFill/>
            <a:ln w="9525">
              <a:noFill/>
              <a:miter lim="800000"/>
              <a:headEnd/>
              <a:tailEnd/>
            </a:ln>
            <a:effectLst/>
          </p:spPr>
          <p:txBody>
            <a:bodyPr>
              <a:spAutoFit/>
            </a:bodyPr>
            <a:lstStyle/>
            <a:p>
              <a:pPr algn="l">
                <a:spcBef>
                  <a:spcPct val="50000"/>
                </a:spcBef>
              </a:pPr>
              <a:r>
                <a:rPr lang="en-US">
                  <a:cs typeface="Arial" charset="0"/>
                </a:rPr>
                <a:t>r</a:t>
              </a:r>
            </a:p>
          </p:txBody>
        </p:sp>
        <p:sp>
          <p:nvSpPr>
            <p:cNvPr id="21" name="Text Box 28"/>
            <p:cNvSpPr txBox="1">
              <a:spLocks noChangeArrowheads="1"/>
            </p:cNvSpPr>
            <p:nvPr/>
          </p:nvSpPr>
          <p:spPr bwMode="auto">
            <a:xfrm>
              <a:off x="4368" y="2112"/>
              <a:ext cx="288" cy="212"/>
            </a:xfrm>
            <a:prstGeom prst="rect">
              <a:avLst/>
            </a:prstGeom>
            <a:noFill/>
            <a:ln w="9525">
              <a:noFill/>
              <a:miter lim="800000"/>
              <a:headEnd/>
              <a:tailEnd/>
            </a:ln>
            <a:effectLst/>
          </p:spPr>
          <p:txBody>
            <a:bodyPr>
              <a:spAutoFit/>
            </a:bodyPr>
            <a:lstStyle/>
            <a:p>
              <a:pPr algn="l">
                <a:spcBef>
                  <a:spcPct val="50000"/>
                </a:spcBef>
              </a:pPr>
              <a:r>
                <a:rPr lang="en-US" sz="1600">
                  <a:cs typeface="Arial" charset="0"/>
                </a:rPr>
                <a:t>Ze</a:t>
              </a:r>
            </a:p>
          </p:txBody>
        </p:sp>
        <p:sp>
          <p:nvSpPr>
            <p:cNvPr id="22" name="Text Box 29"/>
            <p:cNvSpPr txBox="1">
              <a:spLocks noChangeArrowheads="1"/>
            </p:cNvSpPr>
            <p:nvPr/>
          </p:nvSpPr>
          <p:spPr bwMode="auto">
            <a:xfrm>
              <a:off x="4608" y="1536"/>
              <a:ext cx="288" cy="212"/>
            </a:xfrm>
            <a:prstGeom prst="rect">
              <a:avLst/>
            </a:prstGeom>
            <a:noFill/>
            <a:ln w="9525">
              <a:noFill/>
              <a:miter lim="800000"/>
              <a:headEnd/>
              <a:tailEnd/>
            </a:ln>
            <a:effectLst/>
          </p:spPr>
          <p:txBody>
            <a:bodyPr>
              <a:spAutoFit/>
            </a:bodyPr>
            <a:lstStyle/>
            <a:p>
              <a:pPr algn="l">
                <a:spcBef>
                  <a:spcPct val="50000"/>
                </a:spcBef>
              </a:pPr>
              <a:r>
                <a:rPr lang="en-US" sz="1600">
                  <a:cs typeface="Arial" charset="0"/>
                </a:rPr>
                <a:t>e</a:t>
              </a:r>
            </a:p>
          </p:txBody>
        </p:sp>
      </p:grpSp>
      <p:sp>
        <p:nvSpPr>
          <p:cNvPr id="23" name="Text Box 30"/>
          <p:cNvSpPr txBox="1">
            <a:spLocks noChangeArrowheads="1"/>
          </p:cNvSpPr>
          <p:nvPr/>
        </p:nvSpPr>
        <p:spPr bwMode="auto">
          <a:xfrm>
            <a:off x="5643570" y="4727589"/>
            <a:ext cx="2409825" cy="1015663"/>
          </a:xfrm>
          <a:prstGeom prst="rect">
            <a:avLst/>
          </a:prstGeom>
          <a:noFill/>
          <a:ln w="9525">
            <a:noFill/>
            <a:miter lim="800000"/>
            <a:headEnd/>
            <a:tailEnd/>
          </a:ln>
          <a:effectLst/>
        </p:spPr>
        <p:txBody>
          <a:bodyPr>
            <a:spAutoFit/>
          </a:bodyPr>
          <a:lstStyle/>
          <a:p>
            <a:pPr algn="ctr" eaLnBrk="0" hangingPunct="0"/>
            <a:r>
              <a:rPr lang="fr-FR" sz="2000" dirty="0">
                <a:solidFill>
                  <a:schemeClr val="accent2"/>
                </a:solidFill>
                <a:cs typeface="Arial" charset="0"/>
              </a:rPr>
              <a:t>Modèle Planétaire de </a:t>
            </a:r>
            <a:r>
              <a:rPr lang="fr-FR" sz="2000" dirty="0" smtClean="0">
                <a:solidFill>
                  <a:schemeClr val="accent2"/>
                </a:solidFill>
                <a:cs typeface="Arial" charset="0"/>
              </a:rPr>
              <a:t>de Rutherford</a:t>
            </a:r>
          </a:p>
          <a:p>
            <a:pPr algn="ctr" eaLnBrk="0" hangingPunct="0"/>
            <a:endParaRPr lang="fr-FR" sz="2000" dirty="0">
              <a:solidFill>
                <a:schemeClr val="accent2"/>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3"/>
          <p:cNvSpPr>
            <a:spLocks noGrp="1"/>
          </p:cNvSpPr>
          <p:nvPr>
            <p:ph type="sldNum" sz="quarter" idx="12"/>
          </p:nvPr>
        </p:nvSpPr>
        <p:spPr/>
        <p:txBody>
          <a:bodyPr/>
          <a:lstStyle/>
          <a:p>
            <a:fld id="{722C3689-E94E-44EB-BAB6-5266643132D3}" type="slidenum">
              <a:rPr lang="fr-FR"/>
              <a:pPr/>
              <a:t>3</a:t>
            </a:fld>
            <a:endParaRPr lang="fr-FR"/>
          </a:p>
        </p:txBody>
      </p:sp>
      <p:sp>
        <p:nvSpPr>
          <p:cNvPr id="22534" name="Text Box 6"/>
          <p:cNvSpPr txBox="1">
            <a:spLocks noChangeArrowheads="1"/>
          </p:cNvSpPr>
          <p:nvPr/>
        </p:nvSpPr>
        <p:spPr bwMode="auto">
          <a:xfrm>
            <a:off x="5429256" y="1214422"/>
            <a:ext cx="3427407" cy="3244839"/>
          </a:xfrm>
          <a:prstGeom prst="rect">
            <a:avLst/>
          </a:prstGeom>
          <a:noFill/>
          <a:ln w="9525">
            <a:noFill/>
            <a:miter lim="800000"/>
            <a:headEnd/>
            <a:tailEnd/>
          </a:ln>
          <a:effectLst/>
        </p:spPr>
        <p:txBody>
          <a:bodyPr wrap="square" lIns="104498" tIns="52249" rIns="104498" bIns="52249">
            <a:spAutoFit/>
          </a:bodyPr>
          <a:lstStyle/>
          <a:p>
            <a:pPr algn="l" eaLnBrk="0" hangingPunct="0">
              <a:spcBef>
                <a:spcPts val="0"/>
              </a:spcBef>
            </a:pPr>
            <a:r>
              <a:rPr lang="fr-FR" sz="2400" u="sng" dirty="0">
                <a:solidFill>
                  <a:srgbClr val="CC0000"/>
                </a:solidFill>
                <a:cs typeface="Arial" charset="0"/>
              </a:rPr>
              <a:t>Particules</a:t>
            </a:r>
          </a:p>
          <a:p>
            <a:pPr algn="l" eaLnBrk="0" hangingPunct="0">
              <a:spcBef>
                <a:spcPts val="0"/>
              </a:spcBef>
              <a:buFont typeface="Wingdings" pitchFamily="2" charset="2"/>
              <a:buNone/>
            </a:pPr>
            <a:r>
              <a:rPr lang="fr-FR" dirty="0">
                <a:cs typeface="Arial" charset="0"/>
              </a:rPr>
              <a:t>Discrètes (ponctuelles)</a:t>
            </a:r>
          </a:p>
          <a:p>
            <a:pPr algn="l" eaLnBrk="0" hangingPunct="0">
              <a:spcBef>
                <a:spcPts val="0"/>
              </a:spcBef>
              <a:buFont typeface="Wingdings" pitchFamily="2" charset="2"/>
              <a:buNone/>
            </a:pPr>
            <a:r>
              <a:rPr lang="fr-FR" dirty="0">
                <a:cs typeface="Arial" charset="0"/>
              </a:rPr>
              <a:t>Position et impulsion bien définies à tout </a:t>
            </a:r>
            <a:r>
              <a:rPr lang="fr-FR" dirty="0" smtClean="0">
                <a:cs typeface="Arial" charset="0"/>
              </a:rPr>
              <a:t>instant</a:t>
            </a:r>
          </a:p>
          <a:p>
            <a:pPr eaLnBrk="0" hangingPunct="0">
              <a:spcBef>
                <a:spcPts val="0"/>
              </a:spcBef>
            </a:pPr>
            <a:r>
              <a:rPr lang="fr-FR" dirty="0" smtClean="0">
                <a:cs typeface="Arial" charset="0"/>
              </a:rPr>
              <a:t>Classiquement, ne diffractent pas et n’interfèrent pas</a:t>
            </a:r>
          </a:p>
          <a:p>
            <a:pPr algn="l" eaLnBrk="0" hangingPunct="0">
              <a:spcBef>
                <a:spcPct val="50000"/>
              </a:spcBef>
              <a:buFont typeface="Wingdings" pitchFamily="2" charset="2"/>
              <a:buNone/>
            </a:pPr>
            <a:endParaRPr lang="fr-FR" dirty="0">
              <a:cs typeface="Arial" charset="0"/>
            </a:endParaRPr>
          </a:p>
        </p:txBody>
      </p:sp>
      <p:sp>
        <p:nvSpPr>
          <p:cNvPr id="22537" name="Line 9"/>
          <p:cNvSpPr>
            <a:spLocks noChangeShapeType="1"/>
          </p:cNvSpPr>
          <p:nvPr/>
        </p:nvSpPr>
        <p:spPr bwMode="auto">
          <a:xfrm flipV="1">
            <a:off x="6567488" y="5591181"/>
            <a:ext cx="428625" cy="349250"/>
          </a:xfrm>
          <a:prstGeom prst="line">
            <a:avLst/>
          </a:prstGeom>
          <a:noFill/>
          <a:ln w="9525">
            <a:solidFill>
              <a:schemeClr val="tx1"/>
            </a:solidFill>
            <a:round/>
            <a:headEnd/>
            <a:tailEnd type="triangle" w="med" len="med"/>
          </a:ln>
          <a:effectLst/>
        </p:spPr>
        <p:txBody>
          <a:bodyPr/>
          <a:lstStyle/>
          <a:p>
            <a:endParaRPr lang="fr-FR"/>
          </a:p>
        </p:txBody>
      </p:sp>
      <p:sp>
        <p:nvSpPr>
          <p:cNvPr id="22538" name="Text Box 10"/>
          <p:cNvSpPr txBox="1">
            <a:spLocks noChangeArrowheads="1"/>
          </p:cNvSpPr>
          <p:nvPr/>
        </p:nvSpPr>
        <p:spPr bwMode="auto">
          <a:xfrm>
            <a:off x="5435600" y="5929318"/>
            <a:ext cx="1966913" cy="1006475"/>
          </a:xfrm>
          <a:prstGeom prst="rect">
            <a:avLst/>
          </a:prstGeom>
          <a:noFill/>
          <a:ln w="9525">
            <a:noFill/>
            <a:miter lim="800000"/>
            <a:headEnd/>
            <a:tailEnd/>
          </a:ln>
          <a:effectLst/>
        </p:spPr>
        <p:txBody>
          <a:bodyPr>
            <a:spAutoFit/>
          </a:bodyPr>
          <a:lstStyle/>
          <a:p>
            <a:pPr algn="l">
              <a:spcBef>
                <a:spcPct val="50000"/>
              </a:spcBef>
            </a:pPr>
            <a:r>
              <a:rPr lang="fr-CA" sz="2000" i="1">
                <a:cs typeface="Arial" charset="0"/>
              </a:rPr>
              <a:t>Impulsion définie m(v</a:t>
            </a:r>
            <a:r>
              <a:rPr lang="fr-CA" sz="2000" i="1" baseline="-25000">
                <a:cs typeface="Arial" charset="0"/>
              </a:rPr>
              <a:t>ox</a:t>
            </a:r>
            <a:r>
              <a:rPr lang="fr-CA" sz="2000" i="1">
                <a:cs typeface="Arial" charset="0"/>
              </a:rPr>
              <a:t>,v</a:t>
            </a:r>
            <a:r>
              <a:rPr lang="fr-CA" sz="2000" i="1" baseline="-25000">
                <a:cs typeface="Arial" charset="0"/>
              </a:rPr>
              <a:t>oy</a:t>
            </a:r>
            <a:r>
              <a:rPr lang="fr-CA" sz="2000" i="1">
                <a:cs typeface="Arial" charset="0"/>
              </a:rPr>
              <a:t>,v</a:t>
            </a:r>
            <a:r>
              <a:rPr lang="fr-CA" sz="2000" i="1" baseline="-25000">
                <a:cs typeface="Arial" charset="0"/>
              </a:rPr>
              <a:t>oz</a:t>
            </a:r>
            <a:r>
              <a:rPr lang="fr-CA" sz="2000" i="1">
                <a:cs typeface="Arial" charset="0"/>
              </a:rPr>
              <a:t>)</a:t>
            </a:r>
          </a:p>
        </p:txBody>
      </p:sp>
      <p:sp>
        <p:nvSpPr>
          <p:cNvPr id="22539" name="Line 11"/>
          <p:cNvSpPr>
            <a:spLocks noChangeShapeType="1"/>
          </p:cNvSpPr>
          <p:nvPr/>
        </p:nvSpPr>
        <p:spPr bwMode="auto">
          <a:xfrm flipH="1" flipV="1">
            <a:off x="7524750" y="5510218"/>
            <a:ext cx="360363" cy="215900"/>
          </a:xfrm>
          <a:prstGeom prst="line">
            <a:avLst/>
          </a:prstGeom>
          <a:noFill/>
          <a:ln w="9525">
            <a:solidFill>
              <a:schemeClr val="tx1"/>
            </a:solidFill>
            <a:round/>
            <a:headEnd/>
            <a:tailEnd type="triangle" w="med" len="med"/>
          </a:ln>
          <a:effectLst/>
        </p:spPr>
        <p:txBody>
          <a:bodyPr/>
          <a:lstStyle/>
          <a:p>
            <a:endParaRPr lang="fr-FR"/>
          </a:p>
        </p:txBody>
      </p:sp>
      <p:sp>
        <p:nvSpPr>
          <p:cNvPr id="22540" name="Text Box 12"/>
          <p:cNvSpPr txBox="1">
            <a:spLocks noChangeArrowheads="1"/>
          </p:cNvSpPr>
          <p:nvPr/>
        </p:nvSpPr>
        <p:spPr bwMode="auto">
          <a:xfrm>
            <a:off x="7416800" y="5700718"/>
            <a:ext cx="1619250" cy="1006475"/>
          </a:xfrm>
          <a:prstGeom prst="rect">
            <a:avLst/>
          </a:prstGeom>
          <a:noFill/>
          <a:ln w="9525">
            <a:noFill/>
            <a:miter lim="800000"/>
            <a:headEnd/>
            <a:tailEnd/>
          </a:ln>
          <a:effectLst/>
        </p:spPr>
        <p:txBody>
          <a:bodyPr>
            <a:spAutoFit/>
          </a:bodyPr>
          <a:lstStyle/>
          <a:p>
            <a:pPr algn="l">
              <a:spcBef>
                <a:spcPct val="50000"/>
              </a:spcBef>
            </a:pPr>
            <a:r>
              <a:rPr lang="fr-CH" sz="2000" i="1">
                <a:cs typeface="Arial" charset="0"/>
              </a:rPr>
              <a:t>Origine ponctuelle de la masse</a:t>
            </a:r>
          </a:p>
        </p:txBody>
      </p:sp>
      <p:sp>
        <p:nvSpPr>
          <p:cNvPr id="22541" name="Line 13"/>
          <p:cNvSpPr>
            <a:spLocks noChangeShapeType="1"/>
          </p:cNvSpPr>
          <p:nvPr/>
        </p:nvSpPr>
        <p:spPr bwMode="auto">
          <a:xfrm>
            <a:off x="7215206" y="4548198"/>
            <a:ext cx="0" cy="381000"/>
          </a:xfrm>
          <a:prstGeom prst="line">
            <a:avLst/>
          </a:prstGeom>
          <a:noFill/>
          <a:ln w="9525">
            <a:solidFill>
              <a:schemeClr val="tx1"/>
            </a:solidFill>
            <a:round/>
            <a:headEnd/>
            <a:tailEnd type="triangle" w="med" len="med"/>
          </a:ln>
          <a:effectLst/>
        </p:spPr>
        <p:txBody>
          <a:bodyPr/>
          <a:lstStyle/>
          <a:p>
            <a:endParaRPr lang="fr-FR"/>
          </a:p>
        </p:txBody>
      </p:sp>
      <p:sp>
        <p:nvSpPr>
          <p:cNvPr id="22542" name="Text Box 14"/>
          <p:cNvSpPr txBox="1">
            <a:spLocks noChangeArrowheads="1"/>
          </p:cNvSpPr>
          <p:nvPr/>
        </p:nvSpPr>
        <p:spPr bwMode="auto">
          <a:xfrm>
            <a:off x="5929322" y="4103695"/>
            <a:ext cx="2981325" cy="396875"/>
          </a:xfrm>
          <a:prstGeom prst="rect">
            <a:avLst/>
          </a:prstGeom>
          <a:noFill/>
          <a:ln w="9525">
            <a:noFill/>
            <a:miter lim="800000"/>
            <a:headEnd/>
            <a:tailEnd/>
          </a:ln>
          <a:effectLst/>
        </p:spPr>
        <p:txBody>
          <a:bodyPr>
            <a:spAutoFit/>
          </a:bodyPr>
          <a:lstStyle/>
          <a:p>
            <a:pPr algn="l">
              <a:spcBef>
                <a:spcPct val="50000"/>
              </a:spcBef>
            </a:pPr>
            <a:r>
              <a:rPr lang="fr-CH" sz="2000" i="1" dirty="0">
                <a:cs typeface="Arial" charset="0"/>
              </a:rPr>
              <a:t>Position définie (</a:t>
            </a:r>
            <a:r>
              <a:rPr lang="fr-CH" sz="2000" i="1" dirty="0" err="1">
                <a:cs typeface="Arial" charset="0"/>
              </a:rPr>
              <a:t>x</a:t>
            </a:r>
            <a:r>
              <a:rPr lang="fr-CH" sz="2000" i="1" baseline="-25000" dirty="0" err="1">
                <a:cs typeface="Arial" charset="0"/>
              </a:rPr>
              <a:t>o</a:t>
            </a:r>
            <a:r>
              <a:rPr lang="fr-CH" sz="2000" i="1" dirty="0" err="1">
                <a:cs typeface="Arial" charset="0"/>
              </a:rPr>
              <a:t>,y</a:t>
            </a:r>
            <a:r>
              <a:rPr lang="fr-CH" sz="2000" i="1" baseline="-25000" dirty="0" err="1">
                <a:cs typeface="Arial" charset="0"/>
              </a:rPr>
              <a:t>o</a:t>
            </a:r>
            <a:r>
              <a:rPr lang="fr-CH" sz="2000" i="1" dirty="0" err="1">
                <a:cs typeface="Arial" charset="0"/>
              </a:rPr>
              <a:t>,z</a:t>
            </a:r>
            <a:r>
              <a:rPr lang="fr-CH" sz="2000" i="1" baseline="-25000" dirty="0" err="1">
                <a:cs typeface="Arial" charset="0"/>
              </a:rPr>
              <a:t>o</a:t>
            </a:r>
            <a:r>
              <a:rPr lang="fr-CH" sz="2000" i="1" dirty="0">
                <a:cs typeface="Arial" charset="0"/>
              </a:rPr>
              <a:t>)</a:t>
            </a:r>
          </a:p>
        </p:txBody>
      </p:sp>
      <p:sp>
        <p:nvSpPr>
          <p:cNvPr id="22545" name="Text Box 17"/>
          <p:cNvSpPr txBox="1">
            <a:spLocks noChangeArrowheads="1"/>
          </p:cNvSpPr>
          <p:nvPr/>
        </p:nvSpPr>
        <p:spPr bwMode="auto">
          <a:xfrm>
            <a:off x="128588" y="6019800"/>
            <a:ext cx="1828800" cy="701675"/>
          </a:xfrm>
          <a:prstGeom prst="rect">
            <a:avLst/>
          </a:prstGeom>
          <a:noFill/>
          <a:ln w="9525">
            <a:noFill/>
            <a:miter lim="800000"/>
            <a:headEnd/>
            <a:tailEnd/>
          </a:ln>
          <a:effectLst/>
        </p:spPr>
        <p:txBody>
          <a:bodyPr>
            <a:spAutoFit/>
          </a:bodyPr>
          <a:lstStyle/>
          <a:p>
            <a:pPr algn="l">
              <a:spcBef>
                <a:spcPct val="50000"/>
              </a:spcBef>
            </a:pPr>
            <a:r>
              <a:rPr lang="fr-CD" sz="2000" i="1">
                <a:cs typeface="Arial" charset="0"/>
              </a:rPr>
              <a:t>Propagation de l’énergie</a:t>
            </a:r>
          </a:p>
        </p:txBody>
      </p:sp>
      <p:sp>
        <p:nvSpPr>
          <p:cNvPr id="22546" name="Line 18"/>
          <p:cNvSpPr>
            <a:spLocks noChangeShapeType="1"/>
          </p:cNvSpPr>
          <p:nvPr/>
        </p:nvSpPr>
        <p:spPr bwMode="auto">
          <a:xfrm flipV="1">
            <a:off x="1619250" y="6092825"/>
            <a:ext cx="533400" cy="304800"/>
          </a:xfrm>
          <a:prstGeom prst="line">
            <a:avLst/>
          </a:prstGeom>
          <a:noFill/>
          <a:ln w="9525">
            <a:solidFill>
              <a:schemeClr val="tx1"/>
            </a:solidFill>
            <a:round/>
            <a:headEnd/>
            <a:tailEnd type="triangle" w="med" len="med"/>
          </a:ln>
          <a:effectLst/>
        </p:spPr>
        <p:txBody>
          <a:bodyPr/>
          <a:lstStyle/>
          <a:p>
            <a:endParaRPr lang="fr-FR"/>
          </a:p>
        </p:txBody>
      </p:sp>
      <p:sp>
        <p:nvSpPr>
          <p:cNvPr id="22547" name="Text Box 19"/>
          <p:cNvSpPr txBox="1">
            <a:spLocks noChangeArrowheads="1"/>
          </p:cNvSpPr>
          <p:nvPr/>
        </p:nvSpPr>
        <p:spPr bwMode="auto">
          <a:xfrm>
            <a:off x="3348038" y="6308725"/>
            <a:ext cx="1728787" cy="396875"/>
          </a:xfrm>
          <a:prstGeom prst="rect">
            <a:avLst/>
          </a:prstGeom>
          <a:noFill/>
          <a:ln w="9525">
            <a:noFill/>
            <a:miter lim="800000"/>
            <a:headEnd/>
            <a:tailEnd/>
          </a:ln>
          <a:effectLst/>
        </p:spPr>
        <p:txBody>
          <a:bodyPr>
            <a:spAutoFit/>
          </a:bodyPr>
          <a:lstStyle/>
          <a:p>
            <a:pPr algn="l">
              <a:spcBef>
                <a:spcPct val="50000"/>
              </a:spcBef>
            </a:pPr>
            <a:r>
              <a:rPr lang="en-GB" sz="2000" i="1">
                <a:cs typeface="Arial" charset="0"/>
              </a:rPr>
              <a:t>Masse nulle</a:t>
            </a:r>
          </a:p>
        </p:txBody>
      </p:sp>
      <p:sp>
        <p:nvSpPr>
          <p:cNvPr id="22548" name="Line 20"/>
          <p:cNvSpPr>
            <a:spLocks noChangeShapeType="1"/>
          </p:cNvSpPr>
          <p:nvPr/>
        </p:nvSpPr>
        <p:spPr bwMode="auto">
          <a:xfrm flipH="1" flipV="1">
            <a:off x="3708400" y="6021388"/>
            <a:ext cx="384175" cy="376237"/>
          </a:xfrm>
          <a:prstGeom prst="line">
            <a:avLst/>
          </a:prstGeom>
          <a:noFill/>
          <a:ln w="9525">
            <a:solidFill>
              <a:schemeClr val="tx1"/>
            </a:solidFill>
            <a:round/>
            <a:headEnd/>
            <a:tailEnd type="triangle" w="med" len="med"/>
          </a:ln>
          <a:effectLst/>
        </p:spPr>
        <p:txBody>
          <a:bodyPr/>
          <a:lstStyle/>
          <a:p>
            <a:endParaRPr lang="fr-FR"/>
          </a:p>
        </p:txBody>
      </p:sp>
      <p:sp>
        <p:nvSpPr>
          <p:cNvPr id="22549" name="Text Box 21"/>
          <p:cNvSpPr txBox="1">
            <a:spLocks noChangeArrowheads="1"/>
          </p:cNvSpPr>
          <p:nvPr/>
        </p:nvSpPr>
        <p:spPr bwMode="auto">
          <a:xfrm>
            <a:off x="1331913" y="4365625"/>
            <a:ext cx="3284537" cy="701675"/>
          </a:xfrm>
          <a:prstGeom prst="rect">
            <a:avLst/>
          </a:prstGeom>
          <a:noFill/>
          <a:ln w="9525">
            <a:noFill/>
            <a:miter lim="800000"/>
            <a:headEnd/>
            <a:tailEnd/>
          </a:ln>
          <a:effectLst/>
        </p:spPr>
        <p:txBody>
          <a:bodyPr>
            <a:spAutoFit/>
          </a:bodyPr>
          <a:lstStyle/>
          <a:p>
            <a:pPr algn="l">
              <a:spcBef>
                <a:spcPct val="50000"/>
              </a:spcBef>
            </a:pPr>
            <a:r>
              <a:rPr lang="fr-ML" sz="2000" i="1">
                <a:cs typeface="Arial" charset="0"/>
              </a:rPr>
              <a:t>Déplacement mécanique ou électromagnétique</a:t>
            </a:r>
          </a:p>
        </p:txBody>
      </p:sp>
      <p:sp>
        <p:nvSpPr>
          <p:cNvPr id="22550" name="Line 22"/>
          <p:cNvSpPr>
            <a:spLocks noChangeShapeType="1"/>
          </p:cNvSpPr>
          <p:nvPr/>
        </p:nvSpPr>
        <p:spPr bwMode="auto">
          <a:xfrm>
            <a:off x="2555875" y="5084763"/>
            <a:ext cx="0" cy="431800"/>
          </a:xfrm>
          <a:prstGeom prst="line">
            <a:avLst/>
          </a:prstGeom>
          <a:noFill/>
          <a:ln w="9525">
            <a:solidFill>
              <a:schemeClr val="tx1"/>
            </a:solidFill>
            <a:round/>
            <a:headEnd/>
            <a:tailEnd type="triangle" w="med" len="med"/>
          </a:ln>
          <a:effectLst/>
        </p:spPr>
        <p:txBody>
          <a:bodyPr/>
          <a:lstStyle/>
          <a:p>
            <a:endParaRPr lang="fr-FR"/>
          </a:p>
        </p:txBody>
      </p:sp>
      <p:pic>
        <p:nvPicPr>
          <p:cNvPr id="22555" name="Picture 27" descr="B1000"/>
          <p:cNvPicPr>
            <a:picLocks noChangeAspect="1" noChangeArrowheads="1" noCrop="1"/>
          </p:cNvPicPr>
          <p:nvPr/>
        </p:nvPicPr>
        <p:blipFill>
          <a:blip r:embed="rId3"/>
          <a:srcRect/>
          <a:stretch>
            <a:fillRect/>
          </a:stretch>
        </p:blipFill>
        <p:spPr bwMode="auto">
          <a:xfrm>
            <a:off x="3348038" y="2827344"/>
            <a:ext cx="1811337" cy="1354137"/>
          </a:xfrm>
          <a:prstGeom prst="rect">
            <a:avLst/>
          </a:prstGeom>
          <a:noFill/>
        </p:spPr>
      </p:pic>
      <p:sp>
        <p:nvSpPr>
          <p:cNvPr id="22556" name="Line 28"/>
          <p:cNvSpPr>
            <a:spLocks noChangeShapeType="1"/>
          </p:cNvSpPr>
          <p:nvPr/>
        </p:nvSpPr>
        <p:spPr bwMode="auto">
          <a:xfrm>
            <a:off x="1836738" y="3028956"/>
            <a:ext cx="1439862" cy="0"/>
          </a:xfrm>
          <a:prstGeom prst="line">
            <a:avLst/>
          </a:prstGeom>
          <a:noFill/>
          <a:ln w="9525">
            <a:solidFill>
              <a:schemeClr val="hlink"/>
            </a:solidFill>
            <a:round/>
            <a:headEnd/>
            <a:tailEnd type="triangle" w="med" len="med"/>
          </a:ln>
          <a:effectLst/>
        </p:spPr>
        <p:txBody>
          <a:bodyPr lIns="104498" tIns="52249" rIns="104498" bIns="52249">
            <a:spAutoFit/>
          </a:bodyPr>
          <a:lstStyle/>
          <a:p>
            <a:endParaRPr lang="fr-FR"/>
          </a:p>
        </p:txBody>
      </p:sp>
      <p:sp>
        <p:nvSpPr>
          <p:cNvPr id="22558" name="Text Box 30"/>
          <p:cNvSpPr txBox="1">
            <a:spLocks noChangeArrowheads="1"/>
          </p:cNvSpPr>
          <p:nvPr/>
        </p:nvSpPr>
        <p:spPr bwMode="auto">
          <a:xfrm>
            <a:off x="357158" y="115888"/>
            <a:ext cx="8501122" cy="844182"/>
          </a:xfrm>
          <a:prstGeom prst="rect">
            <a:avLst/>
          </a:prstGeom>
          <a:noFill/>
          <a:ln w="9525">
            <a:noFill/>
            <a:miter lim="800000"/>
            <a:headEnd/>
            <a:tailEnd/>
          </a:ln>
          <a:effectLst/>
        </p:spPr>
        <p:txBody>
          <a:bodyPr wrap="square" lIns="104498" tIns="52249" rIns="104498" bIns="52249">
            <a:spAutoFit/>
          </a:bodyPr>
          <a:lstStyle/>
          <a:p>
            <a:pPr algn="ctr" eaLnBrk="0" hangingPunct="0">
              <a:spcBef>
                <a:spcPts val="0"/>
              </a:spcBef>
            </a:pPr>
            <a:r>
              <a:rPr lang="fr-FR" sz="2400" b="1" dirty="0" smtClean="0">
                <a:solidFill>
                  <a:schemeClr val="accent2"/>
                </a:solidFill>
                <a:cs typeface="Arial" charset="0"/>
              </a:rPr>
              <a:t>Deux concepts </a:t>
            </a:r>
            <a:r>
              <a:rPr lang="fr-FR" sz="2400" b="1" dirty="0">
                <a:solidFill>
                  <a:schemeClr val="accent2"/>
                </a:solidFill>
                <a:cs typeface="Arial" charset="0"/>
              </a:rPr>
              <a:t>issus de la Physique Classique </a:t>
            </a:r>
            <a:r>
              <a:rPr lang="fr-FR" sz="2400" b="1" dirty="0" smtClean="0">
                <a:solidFill>
                  <a:schemeClr val="accent2"/>
                </a:solidFill>
                <a:cs typeface="Arial" charset="0"/>
              </a:rPr>
              <a:t>:</a:t>
            </a:r>
          </a:p>
          <a:p>
            <a:pPr algn="ctr" eaLnBrk="0" hangingPunct="0">
              <a:spcBef>
                <a:spcPts val="0"/>
              </a:spcBef>
            </a:pPr>
            <a:r>
              <a:rPr lang="fr-FR" sz="2400" b="1" dirty="0" smtClean="0">
                <a:solidFill>
                  <a:schemeClr val="accent2"/>
                </a:solidFill>
                <a:cs typeface="Arial" charset="0"/>
              </a:rPr>
              <a:t> </a:t>
            </a:r>
            <a:r>
              <a:rPr lang="fr-FR" sz="2400" b="1" dirty="0" smtClean="0">
                <a:solidFill>
                  <a:srgbClr val="FF0000"/>
                </a:solidFill>
                <a:cs typeface="Arial" charset="0"/>
              </a:rPr>
              <a:t>Ondes </a:t>
            </a:r>
            <a:r>
              <a:rPr lang="fr-FR" sz="2400" b="1" dirty="0">
                <a:solidFill>
                  <a:srgbClr val="FF0000"/>
                </a:solidFill>
                <a:cs typeface="Arial" charset="0"/>
              </a:rPr>
              <a:t>et Particules</a:t>
            </a:r>
          </a:p>
        </p:txBody>
      </p:sp>
      <p:sp>
        <p:nvSpPr>
          <p:cNvPr id="22559" name="Line 31"/>
          <p:cNvSpPr>
            <a:spLocks noChangeShapeType="1"/>
          </p:cNvSpPr>
          <p:nvPr/>
        </p:nvSpPr>
        <p:spPr bwMode="auto">
          <a:xfrm>
            <a:off x="5219700" y="1125538"/>
            <a:ext cx="0" cy="5673725"/>
          </a:xfrm>
          <a:prstGeom prst="line">
            <a:avLst/>
          </a:prstGeom>
          <a:noFill/>
          <a:ln w="9525">
            <a:solidFill>
              <a:schemeClr val="hlink"/>
            </a:solidFill>
            <a:prstDash val="dash"/>
            <a:round/>
            <a:headEnd/>
            <a:tailEnd/>
          </a:ln>
          <a:effectLst/>
        </p:spPr>
        <p:txBody>
          <a:bodyPr lIns="104498" tIns="52249" rIns="104498" bIns="52249">
            <a:spAutoFit/>
          </a:bodyPr>
          <a:lstStyle/>
          <a:p>
            <a:endParaRPr lang="fr-FR"/>
          </a:p>
        </p:txBody>
      </p:sp>
      <p:grpSp>
        <p:nvGrpSpPr>
          <p:cNvPr id="2" name="Group 37"/>
          <p:cNvGrpSpPr>
            <a:grpSpLocks/>
          </p:cNvGrpSpPr>
          <p:nvPr/>
        </p:nvGrpSpPr>
        <p:grpSpPr bwMode="auto">
          <a:xfrm>
            <a:off x="34925" y="3389319"/>
            <a:ext cx="3024188" cy="968375"/>
            <a:chOff x="1565" y="890"/>
            <a:chExt cx="1905" cy="610"/>
          </a:xfrm>
        </p:grpSpPr>
        <p:graphicFrame>
          <p:nvGraphicFramePr>
            <p:cNvPr id="22563" name="Object 35"/>
            <p:cNvGraphicFramePr>
              <a:graphicFrameLocks noChangeAspect="1"/>
            </p:cNvGraphicFramePr>
            <p:nvPr/>
          </p:nvGraphicFramePr>
          <p:xfrm>
            <a:off x="1565" y="890"/>
            <a:ext cx="1658" cy="610"/>
          </p:xfrm>
          <a:graphic>
            <a:graphicData uri="http://schemas.openxmlformats.org/presentationml/2006/ole">
              <mc:AlternateContent xmlns:mc="http://schemas.openxmlformats.org/markup-compatibility/2006">
                <mc:Choice xmlns:v="urn:schemas-microsoft-com:vml" Requires="v">
                  <p:oleObj spid="_x0000_s115734" name="Photo Editor Photo" r:id="rId4" imgW="8000000" imgH="2943636" progId="">
                    <p:embed/>
                  </p:oleObj>
                </mc:Choice>
                <mc:Fallback>
                  <p:oleObj name="Photo Editor Photo" r:id="rId4" imgW="8000000" imgH="294363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 y="890"/>
                          <a:ext cx="1658"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62" name="Object 34"/>
            <p:cNvGraphicFramePr>
              <a:graphicFrameLocks noChangeAspect="1"/>
            </p:cNvGraphicFramePr>
            <p:nvPr/>
          </p:nvGraphicFramePr>
          <p:xfrm>
            <a:off x="2835" y="890"/>
            <a:ext cx="635" cy="545"/>
          </p:xfrm>
          <a:graphic>
            <a:graphicData uri="http://schemas.openxmlformats.org/presentationml/2006/ole">
              <mc:AlternateContent xmlns:mc="http://schemas.openxmlformats.org/markup-compatibility/2006">
                <mc:Choice xmlns:v="urn:schemas-microsoft-com:vml" Requires="v">
                  <p:oleObj spid="_x0000_s115735" name="Photo Editor Photo" r:id="rId6" imgW="4514286" imgH="3400900" progId="">
                    <p:embed/>
                  </p:oleObj>
                </mc:Choice>
                <mc:Fallback>
                  <p:oleObj name="Photo Editor Photo" r:id="rId6" imgW="4514286" imgH="34009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25038" t="23056" r="28198" b="23645"/>
                        <a:stretch>
                          <a:fillRect/>
                        </a:stretch>
                      </p:blipFill>
                      <p:spPr bwMode="auto">
                        <a:xfrm>
                          <a:off x="2835" y="890"/>
                          <a:ext cx="635"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2564" name="Freeform 36"/>
          <p:cNvSpPr>
            <a:spLocks/>
          </p:cNvSpPr>
          <p:nvPr/>
        </p:nvSpPr>
        <p:spPr bwMode="auto">
          <a:xfrm>
            <a:off x="395288" y="2649544"/>
            <a:ext cx="227012" cy="884237"/>
          </a:xfrm>
          <a:custGeom>
            <a:avLst/>
            <a:gdLst/>
            <a:ahLst/>
            <a:cxnLst>
              <a:cxn ang="0">
                <a:pos x="143" y="0"/>
              </a:cxn>
              <a:cxn ang="0">
                <a:pos x="0" y="1"/>
              </a:cxn>
              <a:cxn ang="0">
                <a:pos x="1" y="557"/>
              </a:cxn>
            </a:cxnLst>
            <a:rect l="0" t="0" r="r" b="b"/>
            <a:pathLst>
              <a:path w="143" h="557">
                <a:moveTo>
                  <a:pt x="143" y="0"/>
                </a:moveTo>
                <a:lnTo>
                  <a:pt x="0" y="1"/>
                </a:lnTo>
                <a:lnTo>
                  <a:pt x="1" y="557"/>
                </a:lnTo>
              </a:path>
            </a:pathLst>
          </a:custGeom>
          <a:noFill/>
          <a:ln w="9525">
            <a:solidFill>
              <a:schemeClr val="hlink"/>
            </a:solidFill>
            <a:round/>
            <a:headEnd/>
            <a:tailEnd type="triangle" w="med" len="med"/>
          </a:ln>
          <a:effectLst/>
        </p:spPr>
        <p:txBody>
          <a:bodyPr lIns="104498" tIns="52249" rIns="104498" bIns="52249">
            <a:spAutoFit/>
          </a:bodyPr>
          <a:lstStyle/>
          <a:p>
            <a:endParaRPr lang="fr-FR"/>
          </a:p>
        </p:txBody>
      </p:sp>
      <p:sp>
        <p:nvSpPr>
          <p:cNvPr id="22533" name="Text Box 5"/>
          <p:cNvSpPr txBox="1">
            <a:spLocks noChangeArrowheads="1"/>
          </p:cNvSpPr>
          <p:nvPr/>
        </p:nvSpPr>
        <p:spPr bwMode="auto">
          <a:xfrm>
            <a:off x="603250" y="1262508"/>
            <a:ext cx="4040188" cy="1952178"/>
          </a:xfrm>
          <a:prstGeom prst="rect">
            <a:avLst/>
          </a:prstGeom>
          <a:noFill/>
          <a:ln w="9525">
            <a:noFill/>
            <a:miter lim="800000"/>
            <a:headEnd/>
            <a:tailEnd/>
          </a:ln>
          <a:effectLst/>
        </p:spPr>
        <p:txBody>
          <a:bodyPr wrap="square" lIns="104498" tIns="52249" rIns="104498" bIns="52249">
            <a:spAutoFit/>
          </a:bodyPr>
          <a:lstStyle/>
          <a:p>
            <a:pPr algn="l" eaLnBrk="0" hangingPunct="0">
              <a:spcBef>
                <a:spcPct val="50000"/>
              </a:spcBef>
            </a:pPr>
            <a:r>
              <a:rPr lang="fr-FR" sz="2400" u="sng" dirty="0">
                <a:solidFill>
                  <a:srgbClr val="CC0000"/>
                </a:solidFill>
                <a:cs typeface="Arial" charset="0"/>
              </a:rPr>
              <a:t>Ondes</a:t>
            </a:r>
          </a:p>
          <a:p>
            <a:pPr algn="l" eaLnBrk="0" hangingPunct="0">
              <a:spcBef>
                <a:spcPts val="0"/>
              </a:spcBef>
              <a:buFont typeface="Wingdings" pitchFamily="2" charset="2"/>
              <a:buNone/>
            </a:pPr>
            <a:r>
              <a:rPr lang="fr-FR" dirty="0">
                <a:cs typeface="Arial" charset="0"/>
              </a:rPr>
              <a:t>Continues</a:t>
            </a:r>
          </a:p>
          <a:p>
            <a:pPr algn="l" eaLnBrk="0" hangingPunct="0">
              <a:spcBef>
                <a:spcPts val="0"/>
              </a:spcBef>
              <a:buFont typeface="Wingdings" pitchFamily="2" charset="2"/>
              <a:buNone/>
            </a:pPr>
            <a:r>
              <a:rPr lang="fr-FR" dirty="0">
                <a:cs typeface="Arial" charset="0"/>
              </a:rPr>
              <a:t>Position approximative</a:t>
            </a:r>
          </a:p>
          <a:p>
            <a:pPr algn="l" eaLnBrk="0" hangingPunct="0">
              <a:spcBef>
                <a:spcPts val="0"/>
              </a:spcBef>
              <a:buFont typeface="Wingdings" pitchFamily="2" charset="2"/>
              <a:buNone/>
            </a:pPr>
            <a:r>
              <a:rPr lang="fr-FR" dirty="0">
                <a:cs typeface="Arial" charset="0"/>
              </a:rPr>
              <a:t>Diffractent</a:t>
            </a:r>
          </a:p>
          <a:p>
            <a:pPr algn="l" eaLnBrk="0" hangingPunct="0">
              <a:spcBef>
                <a:spcPts val="0"/>
              </a:spcBef>
              <a:buFont typeface="Wingdings" pitchFamily="2" charset="2"/>
              <a:buNone/>
            </a:pPr>
            <a:r>
              <a:rPr lang="fr-FR" dirty="0">
                <a:cs typeface="Arial" charset="0"/>
              </a:rPr>
              <a:t>Interfèrent</a:t>
            </a:r>
          </a:p>
        </p:txBody>
      </p:sp>
      <p:sp>
        <p:nvSpPr>
          <p:cNvPr id="22566" name="Oval 38"/>
          <p:cNvSpPr>
            <a:spLocks noChangeArrowheads="1"/>
          </p:cNvSpPr>
          <p:nvPr/>
        </p:nvSpPr>
        <p:spPr bwMode="auto">
          <a:xfrm>
            <a:off x="6948488" y="5078418"/>
            <a:ext cx="504825" cy="504825"/>
          </a:xfrm>
          <a:prstGeom prst="ellipse">
            <a:avLst/>
          </a:prstGeom>
          <a:gradFill rotWithShape="1">
            <a:gsLst>
              <a:gs pos="0">
                <a:schemeClr val="accent1"/>
              </a:gs>
              <a:gs pos="100000">
                <a:srgbClr val="839C9F"/>
              </a:gs>
            </a:gsLst>
            <a:path path="rect">
              <a:fillToRect r="100000" b="100000"/>
            </a:path>
          </a:gradFill>
          <a:ln w="9525">
            <a:noFill/>
            <a:round/>
            <a:headEnd/>
            <a:tailEnd/>
          </a:ln>
          <a:effectLst/>
        </p:spPr>
        <p:txBody>
          <a:bodyPr wrap="none" anchor="ctr"/>
          <a:lstStyle/>
          <a:p>
            <a:endParaRPr lang="fr-FR"/>
          </a:p>
        </p:txBody>
      </p:sp>
      <p:grpSp>
        <p:nvGrpSpPr>
          <p:cNvPr id="3" name="Group 59"/>
          <p:cNvGrpSpPr>
            <a:grpSpLocks/>
          </p:cNvGrpSpPr>
          <p:nvPr/>
        </p:nvGrpSpPr>
        <p:grpSpPr bwMode="auto">
          <a:xfrm>
            <a:off x="808038" y="5445125"/>
            <a:ext cx="3692525" cy="587375"/>
            <a:chOff x="509" y="3430"/>
            <a:chExt cx="2326" cy="370"/>
          </a:xfrm>
        </p:grpSpPr>
        <p:pic>
          <p:nvPicPr>
            <p:cNvPr id="22585" name="Picture 57" descr="Wave3"/>
            <p:cNvPicPr>
              <a:picLocks noChangeAspect="1" noChangeArrowheads="1"/>
            </p:cNvPicPr>
            <p:nvPr/>
          </p:nvPicPr>
          <p:blipFill>
            <a:blip r:embed="rId8">
              <a:lum contrast="-100000"/>
            </a:blip>
            <a:srcRect/>
            <a:stretch>
              <a:fillRect/>
            </a:stretch>
          </p:blipFill>
          <p:spPr bwMode="auto">
            <a:xfrm>
              <a:off x="509" y="3430"/>
              <a:ext cx="1179" cy="370"/>
            </a:xfrm>
            <a:prstGeom prst="rect">
              <a:avLst/>
            </a:prstGeom>
            <a:noFill/>
          </p:spPr>
        </p:pic>
        <p:pic>
          <p:nvPicPr>
            <p:cNvPr id="22586" name="Picture 58" descr="Wave3"/>
            <p:cNvPicPr>
              <a:picLocks noChangeAspect="1" noChangeArrowheads="1"/>
            </p:cNvPicPr>
            <p:nvPr/>
          </p:nvPicPr>
          <p:blipFill>
            <a:blip r:embed="rId8">
              <a:lum contrast="-100000"/>
            </a:blip>
            <a:srcRect/>
            <a:stretch>
              <a:fillRect/>
            </a:stretch>
          </p:blipFill>
          <p:spPr bwMode="auto">
            <a:xfrm>
              <a:off x="1656" y="3430"/>
              <a:ext cx="1179" cy="370"/>
            </a:xfrm>
            <a:prstGeom prst="rect">
              <a:avLst/>
            </a:prstGeom>
            <a:noFill/>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6" y="428604"/>
            <a:ext cx="6215074" cy="3323987"/>
          </a:xfrm>
          <a:prstGeom prst="rect">
            <a:avLst/>
          </a:prstGeom>
        </p:spPr>
        <p:txBody>
          <a:bodyPr wrap="square">
            <a:spAutoFit/>
          </a:bodyPr>
          <a:lstStyle/>
          <a:p>
            <a:r>
              <a:rPr lang="fr-CD" dirty="0" smtClean="0">
                <a:solidFill>
                  <a:srgbClr val="CC0000"/>
                </a:solidFill>
                <a:cs typeface="Arial" charset="0"/>
              </a:rPr>
              <a:t>Insuffisances du modèle de </a:t>
            </a:r>
            <a:r>
              <a:rPr lang="fr-FR" dirty="0" smtClean="0">
                <a:solidFill>
                  <a:srgbClr val="CC0000"/>
                </a:solidFill>
                <a:cs typeface="Arial" charset="0"/>
              </a:rPr>
              <a:t>Rutherford</a:t>
            </a:r>
            <a:endParaRPr lang="fr-CD" dirty="0" smtClean="0">
              <a:solidFill>
                <a:srgbClr val="CC0000"/>
              </a:solidFill>
              <a:cs typeface="Arial" charset="0"/>
            </a:endParaRPr>
          </a:p>
          <a:p>
            <a:endParaRPr lang="fr-CD" sz="1000" dirty="0" smtClean="0">
              <a:solidFill>
                <a:srgbClr val="CC0000"/>
              </a:solidFill>
              <a:cs typeface="Arial" charset="0"/>
            </a:endParaRPr>
          </a:p>
          <a:p>
            <a:r>
              <a:rPr lang="fr-CD" dirty="0" smtClean="0">
                <a:solidFill>
                  <a:srgbClr val="0070C0"/>
                </a:solidFill>
                <a:cs typeface="Arial" charset="0"/>
              </a:rPr>
              <a:t>Cas de l’atome d’Hydrogène:</a:t>
            </a:r>
          </a:p>
          <a:p>
            <a:pPr algn="just"/>
            <a:r>
              <a:rPr lang="fr-FR" sz="2000" dirty="0" smtClean="0">
                <a:solidFill>
                  <a:schemeClr val="tx2"/>
                </a:solidFill>
                <a:cs typeface="Arial" charset="0"/>
              </a:rPr>
              <a:t>A  l’inverse des planètes,  les </a:t>
            </a:r>
            <a:r>
              <a:rPr lang="fr-FR" sz="2000" dirty="0" smtClean="0"/>
              <a:t>e</a:t>
            </a:r>
            <a:r>
              <a:rPr lang="fr-FR" sz="2000" baseline="30000" dirty="0" smtClean="0"/>
              <a:t>–</a:t>
            </a:r>
            <a:r>
              <a:rPr lang="fr-FR" sz="2000" dirty="0" smtClean="0">
                <a:solidFill>
                  <a:schemeClr val="tx2"/>
                </a:solidFill>
                <a:cs typeface="Arial" charset="0"/>
              </a:rPr>
              <a:t> sont </a:t>
            </a:r>
            <a:r>
              <a:rPr lang="fr-FR" sz="2000" dirty="0" smtClean="0">
                <a:solidFill>
                  <a:srgbClr val="C00000"/>
                </a:solidFill>
                <a:cs typeface="Arial" charset="0"/>
              </a:rPr>
              <a:t>des particules chargés </a:t>
            </a:r>
            <a:r>
              <a:rPr lang="fr-FR" sz="2000" dirty="0" smtClean="0">
                <a:solidFill>
                  <a:schemeClr val="tx2"/>
                </a:solidFill>
                <a:cs typeface="Arial" charset="0"/>
              </a:rPr>
              <a:t>et au cours de leur </a:t>
            </a:r>
            <a:r>
              <a:rPr lang="fr-FR" sz="2000" dirty="0" err="1" smtClean="0">
                <a:solidFill>
                  <a:schemeClr val="tx2"/>
                </a:solidFill>
                <a:cs typeface="Arial" charset="0"/>
              </a:rPr>
              <a:t>mvt</a:t>
            </a:r>
            <a:r>
              <a:rPr lang="fr-FR" sz="2000" dirty="0" smtClean="0">
                <a:solidFill>
                  <a:schemeClr val="tx2"/>
                </a:solidFill>
                <a:cs typeface="Arial" charset="0"/>
              </a:rPr>
              <a:t>  de rotation autour du noyau, ces charges </a:t>
            </a:r>
            <a:r>
              <a:rPr lang="fr-FR" sz="2000" dirty="0" smtClean="0">
                <a:solidFill>
                  <a:srgbClr val="C00000"/>
                </a:solidFill>
                <a:cs typeface="Arial" charset="0"/>
              </a:rPr>
              <a:t>rayonnent un champ électromagnétique  et ils cèdent une partie de leur énergie</a:t>
            </a:r>
          </a:p>
          <a:p>
            <a:pPr algn="just"/>
            <a:r>
              <a:rPr lang="fr-FR" dirty="0" smtClean="0">
                <a:solidFill>
                  <a:schemeClr val="tx2"/>
                </a:solidFill>
                <a:cs typeface="Arial" charset="0"/>
              </a:rPr>
              <a:t>       freinage des </a:t>
            </a:r>
            <a:r>
              <a:rPr lang="fr-FR" dirty="0" smtClean="0"/>
              <a:t>e</a:t>
            </a:r>
            <a:r>
              <a:rPr lang="fr-FR" baseline="30000" dirty="0" smtClean="0"/>
              <a:t>–</a:t>
            </a:r>
            <a:r>
              <a:rPr lang="fr-FR" dirty="0" smtClean="0"/>
              <a:t> </a:t>
            </a:r>
            <a:r>
              <a:rPr lang="fr-FR" dirty="0" smtClean="0">
                <a:solidFill>
                  <a:schemeClr val="tx2"/>
                </a:solidFill>
                <a:cs typeface="Arial" charset="0"/>
              </a:rPr>
              <a:t>qui finissent par tomber sur le noyau, </a:t>
            </a:r>
            <a:r>
              <a:rPr lang="fr-FR" dirty="0" smtClean="0">
                <a:solidFill>
                  <a:srgbClr val="00B050"/>
                </a:solidFill>
                <a:cs typeface="Arial" charset="0"/>
              </a:rPr>
              <a:t>l’atome serait alors instable ???</a:t>
            </a:r>
          </a:p>
          <a:p>
            <a:endParaRPr lang="fr-FR" dirty="0" smtClean="0">
              <a:solidFill>
                <a:srgbClr val="00B050"/>
              </a:solidFill>
              <a:cs typeface="Arial" charset="0"/>
            </a:endParaRPr>
          </a:p>
        </p:txBody>
      </p:sp>
      <p:grpSp>
        <p:nvGrpSpPr>
          <p:cNvPr id="3" name="Group 22"/>
          <p:cNvGrpSpPr>
            <a:grpSpLocks/>
          </p:cNvGrpSpPr>
          <p:nvPr/>
        </p:nvGrpSpPr>
        <p:grpSpPr bwMode="auto">
          <a:xfrm>
            <a:off x="6753252" y="500042"/>
            <a:ext cx="1676400" cy="1676400"/>
            <a:chOff x="3840" y="1536"/>
            <a:chExt cx="1056" cy="1056"/>
          </a:xfrm>
        </p:grpSpPr>
        <p:sp>
          <p:nvSpPr>
            <p:cNvPr id="4" name="Oval 23"/>
            <p:cNvSpPr>
              <a:spLocks noChangeArrowheads="1"/>
            </p:cNvSpPr>
            <p:nvPr/>
          </p:nvSpPr>
          <p:spPr bwMode="auto">
            <a:xfrm>
              <a:off x="4560" y="1680"/>
              <a:ext cx="96" cy="96"/>
            </a:xfrm>
            <a:prstGeom prst="ellipse">
              <a:avLst/>
            </a:prstGeom>
            <a:solidFill>
              <a:srgbClr val="800080"/>
            </a:solidFill>
            <a:ln w="9525">
              <a:noFill/>
              <a:round/>
              <a:headEnd/>
              <a:tailEnd/>
            </a:ln>
            <a:effectLst/>
          </p:spPr>
          <p:txBody>
            <a:bodyPr wrap="none" anchor="ctr"/>
            <a:lstStyle/>
            <a:p>
              <a:endParaRPr lang="fr-FR"/>
            </a:p>
          </p:txBody>
        </p:sp>
        <p:sp>
          <p:nvSpPr>
            <p:cNvPr id="5" name="Oval 24"/>
            <p:cNvSpPr>
              <a:spLocks noChangeArrowheads="1"/>
            </p:cNvSpPr>
            <p:nvPr/>
          </p:nvSpPr>
          <p:spPr bwMode="auto">
            <a:xfrm>
              <a:off x="4224" y="2016"/>
              <a:ext cx="192" cy="192"/>
            </a:xfrm>
            <a:prstGeom prst="ellipse">
              <a:avLst/>
            </a:prstGeom>
            <a:solidFill>
              <a:schemeClr val="accent1"/>
            </a:solidFill>
            <a:ln w="9525">
              <a:noFill/>
              <a:round/>
              <a:headEnd/>
              <a:tailEnd/>
            </a:ln>
            <a:effectLst/>
          </p:spPr>
          <p:txBody>
            <a:bodyPr wrap="none" anchor="ctr"/>
            <a:lstStyle/>
            <a:p>
              <a:endParaRPr lang="fr-FR"/>
            </a:p>
          </p:txBody>
        </p:sp>
        <p:sp>
          <p:nvSpPr>
            <p:cNvPr id="6" name="Oval 25"/>
            <p:cNvSpPr>
              <a:spLocks noChangeArrowheads="1"/>
            </p:cNvSpPr>
            <p:nvPr/>
          </p:nvSpPr>
          <p:spPr bwMode="auto">
            <a:xfrm>
              <a:off x="3840" y="1632"/>
              <a:ext cx="960" cy="960"/>
            </a:xfrm>
            <a:prstGeom prst="ellipse">
              <a:avLst/>
            </a:prstGeom>
            <a:noFill/>
            <a:ln w="9525">
              <a:solidFill>
                <a:schemeClr val="tx1"/>
              </a:solidFill>
              <a:prstDash val="dash"/>
              <a:round/>
              <a:headEnd/>
              <a:tailEnd/>
            </a:ln>
            <a:effectLst/>
          </p:spPr>
          <p:txBody>
            <a:bodyPr wrap="none" anchor="ctr"/>
            <a:lstStyle/>
            <a:p>
              <a:endParaRPr lang="fr-FR"/>
            </a:p>
          </p:txBody>
        </p:sp>
        <p:sp>
          <p:nvSpPr>
            <p:cNvPr id="7" name="Line 26"/>
            <p:cNvSpPr>
              <a:spLocks noChangeShapeType="1"/>
            </p:cNvSpPr>
            <p:nvPr/>
          </p:nvSpPr>
          <p:spPr bwMode="auto">
            <a:xfrm flipV="1">
              <a:off x="4320" y="1776"/>
              <a:ext cx="240" cy="336"/>
            </a:xfrm>
            <a:prstGeom prst="line">
              <a:avLst/>
            </a:prstGeom>
            <a:noFill/>
            <a:ln w="9525">
              <a:solidFill>
                <a:schemeClr val="tx1"/>
              </a:solidFill>
              <a:round/>
              <a:headEnd/>
              <a:tailEnd type="triangle" w="med" len="med"/>
            </a:ln>
            <a:effectLst/>
          </p:spPr>
          <p:txBody>
            <a:bodyPr/>
            <a:lstStyle/>
            <a:p>
              <a:endParaRPr lang="fr-FR"/>
            </a:p>
          </p:txBody>
        </p:sp>
        <p:sp>
          <p:nvSpPr>
            <p:cNvPr id="8" name="Text Box 27"/>
            <p:cNvSpPr txBox="1">
              <a:spLocks noChangeArrowheads="1"/>
            </p:cNvSpPr>
            <p:nvPr/>
          </p:nvSpPr>
          <p:spPr bwMode="auto">
            <a:xfrm>
              <a:off x="4320" y="1728"/>
              <a:ext cx="192" cy="231"/>
            </a:xfrm>
            <a:prstGeom prst="rect">
              <a:avLst/>
            </a:prstGeom>
            <a:noFill/>
            <a:ln w="9525">
              <a:noFill/>
              <a:miter lim="800000"/>
              <a:headEnd/>
              <a:tailEnd/>
            </a:ln>
            <a:effectLst/>
          </p:spPr>
          <p:txBody>
            <a:bodyPr>
              <a:spAutoFit/>
            </a:bodyPr>
            <a:lstStyle/>
            <a:p>
              <a:pPr algn="l">
                <a:spcBef>
                  <a:spcPct val="50000"/>
                </a:spcBef>
              </a:pPr>
              <a:r>
                <a:rPr lang="en-US">
                  <a:cs typeface="Arial" charset="0"/>
                </a:rPr>
                <a:t>r</a:t>
              </a:r>
            </a:p>
          </p:txBody>
        </p:sp>
        <p:sp>
          <p:nvSpPr>
            <p:cNvPr id="9" name="Text Box 28"/>
            <p:cNvSpPr txBox="1">
              <a:spLocks noChangeArrowheads="1"/>
            </p:cNvSpPr>
            <p:nvPr/>
          </p:nvSpPr>
          <p:spPr bwMode="auto">
            <a:xfrm>
              <a:off x="4368" y="2112"/>
              <a:ext cx="288" cy="212"/>
            </a:xfrm>
            <a:prstGeom prst="rect">
              <a:avLst/>
            </a:prstGeom>
            <a:noFill/>
            <a:ln w="9525">
              <a:noFill/>
              <a:miter lim="800000"/>
              <a:headEnd/>
              <a:tailEnd/>
            </a:ln>
            <a:effectLst/>
          </p:spPr>
          <p:txBody>
            <a:bodyPr>
              <a:spAutoFit/>
            </a:bodyPr>
            <a:lstStyle/>
            <a:p>
              <a:pPr algn="l">
                <a:spcBef>
                  <a:spcPct val="50000"/>
                </a:spcBef>
              </a:pPr>
              <a:r>
                <a:rPr lang="en-US" sz="1600">
                  <a:cs typeface="Arial" charset="0"/>
                </a:rPr>
                <a:t>Ze</a:t>
              </a:r>
            </a:p>
          </p:txBody>
        </p:sp>
        <p:sp>
          <p:nvSpPr>
            <p:cNvPr id="10" name="Text Box 29"/>
            <p:cNvSpPr txBox="1">
              <a:spLocks noChangeArrowheads="1"/>
            </p:cNvSpPr>
            <p:nvPr/>
          </p:nvSpPr>
          <p:spPr bwMode="auto">
            <a:xfrm>
              <a:off x="4608" y="1536"/>
              <a:ext cx="288" cy="212"/>
            </a:xfrm>
            <a:prstGeom prst="rect">
              <a:avLst/>
            </a:prstGeom>
            <a:noFill/>
            <a:ln w="9525">
              <a:noFill/>
              <a:miter lim="800000"/>
              <a:headEnd/>
              <a:tailEnd/>
            </a:ln>
            <a:effectLst/>
          </p:spPr>
          <p:txBody>
            <a:bodyPr>
              <a:spAutoFit/>
            </a:bodyPr>
            <a:lstStyle/>
            <a:p>
              <a:pPr algn="l">
                <a:spcBef>
                  <a:spcPct val="50000"/>
                </a:spcBef>
              </a:pPr>
              <a:r>
                <a:rPr lang="en-US" sz="1600">
                  <a:cs typeface="Arial" charset="0"/>
                </a:rPr>
                <a:t>e</a:t>
              </a:r>
            </a:p>
          </p:txBody>
        </p:sp>
      </p:grpSp>
      <p:sp>
        <p:nvSpPr>
          <p:cNvPr id="11" name="Flèche droite 10"/>
          <p:cNvSpPr/>
          <p:nvPr/>
        </p:nvSpPr>
        <p:spPr>
          <a:xfrm>
            <a:off x="285720" y="2714620"/>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85720" y="4121072"/>
            <a:ext cx="8660961" cy="2308324"/>
          </a:xfrm>
          <a:prstGeom prst="rect">
            <a:avLst/>
          </a:prstGeom>
        </p:spPr>
        <p:txBody>
          <a:bodyPr wrap="none">
            <a:spAutoFit/>
          </a:bodyPr>
          <a:lstStyle/>
          <a:p>
            <a:pPr algn="just"/>
            <a:r>
              <a:rPr lang="fr-FR" dirty="0" smtClean="0">
                <a:solidFill>
                  <a:schemeClr val="tx2"/>
                </a:solidFill>
                <a:cs typeface="Arial" charset="0"/>
              </a:rPr>
              <a:t>De plus la fréquence </a:t>
            </a:r>
            <a:r>
              <a:rPr lang="fr-FR" u="sng" dirty="0" smtClean="0">
                <a:solidFill>
                  <a:schemeClr val="tx2"/>
                </a:solidFill>
                <a:cs typeface="Arial" charset="0"/>
              </a:rPr>
              <a:t>du rayonnement émis devrait être égale à la </a:t>
            </a:r>
          </a:p>
          <a:p>
            <a:r>
              <a:rPr lang="fr-FR" u="sng" dirty="0" smtClean="0">
                <a:solidFill>
                  <a:schemeClr val="tx2"/>
                </a:solidFill>
                <a:cs typeface="Arial" charset="0"/>
              </a:rPr>
              <a:t>fréquence de rotation de l’</a:t>
            </a:r>
            <a:r>
              <a:rPr lang="fr-FR" u="sng" dirty="0" smtClean="0"/>
              <a:t>e</a:t>
            </a:r>
            <a:r>
              <a:rPr lang="fr-FR" u="sng" baseline="30000" dirty="0" smtClean="0"/>
              <a:t>–</a:t>
            </a:r>
            <a:r>
              <a:rPr lang="fr-FR" u="sng" dirty="0" smtClean="0">
                <a:solidFill>
                  <a:schemeClr val="tx2"/>
                </a:solidFill>
                <a:cs typeface="Arial" charset="0"/>
              </a:rPr>
              <a:t>. </a:t>
            </a:r>
            <a:r>
              <a:rPr lang="fr-FR" dirty="0" smtClean="0">
                <a:solidFill>
                  <a:schemeClr val="tx2"/>
                </a:solidFill>
                <a:cs typeface="Arial" charset="0"/>
              </a:rPr>
              <a:t>Cette fréquence devrait varier </a:t>
            </a:r>
            <a:r>
              <a:rPr lang="fr-FR" u="sng" dirty="0" smtClean="0">
                <a:solidFill>
                  <a:schemeClr val="tx2"/>
                </a:solidFill>
                <a:cs typeface="Arial" charset="0"/>
              </a:rPr>
              <a:t>de façon</a:t>
            </a:r>
          </a:p>
          <a:p>
            <a:pPr algn="just"/>
            <a:r>
              <a:rPr lang="fr-FR" u="sng" dirty="0" smtClean="0">
                <a:solidFill>
                  <a:schemeClr val="tx2"/>
                </a:solidFill>
                <a:cs typeface="Arial" charset="0"/>
              </a:rPr>
              <a:t> continue avec le rayon de l’orbite lors de la chute de l’</a:t>
            </a:r>
            <a:r>
              <a:rPr lang="fr-FR" u="sng" dirty="0" smtClean="0"/>
              <a:t> e</a:t>
            </a:r>
            <a:r>
              <a:rPr lang="fr-FR" u="sng" baseline="30000" dirty="0" smtClean="0"/>
              <a:t>–</a:t>
            </a:r>
            <a:r>
              <a:rPr lang="fr-FR" u="sng" dirty="0" smtClean="0">
                <a:solidFill>
                  <a:schemeClr val="tx2"/>
                </a:solidFill>
                <a:cs typeface="Arial" charset="0"/>
              </a:rPr>
              <a:t>.</a:t>
            </a:r>
          </a:p>
          <a:p>
            <a:r>
              <a:rPr lang="fr-FR" dirty="0" smtClean="0"/>
              <a:t>       le spectre d’émission devrait être continu entre deux fréquences</a:t>
            </a:r>
          </a:p>
          <a:p>
            <a:r>
              <a:rPr lang="fr-FR" dirty="0" smtClean="0"/>
              <a:t>limites.</a:t>
            </a:r>
          </a:p>
          <a:p>
            <a:r>
              <a:rPr lang="fr-FR" dirty="0" smtClean="0">
                <a:solidFill>
                  <a:srgbClr val="00B050"/>
                </a:solidFill>
                <a:cs typeface="Arial" charset="0"/>
              </a:rPr>
              <a:t>   </a:t>
            </a:r>
            <a:r>
              <a:rPr lang="fr-FR" dirty="0" smtClean="0">
                <a:solidFill>
                  <a:srgbClr val="FF0000"/>
                </a:solidFill>
                <a:cs typeface="Arial" charset="0"/>
              </a:rPr>
              <a:t>Ceci est </a:t>
            </a:r>
            <a:r>
              <a:rPr lang="fr-FR" b="1" dirty="0" smtClean="0">
                <a:solidFill>
                  <a:srgbClr val="FF0000"/>
                </a:solidFill>
                <a:cs typeface="Arial" charset="0"/>
              </a:rPr>
              <a:t>contraire</a:t>
            </a:r>
            <a:r>
              <a:rPr lang="fr-FR" dirty="0" smtClean="0">
                <a:solidFill>
                  <a:srgbClr val="FF0000"/>
                </a:solidFill>
                <a:cs typeface="Arial" charset="0"/>
              </a:rPr>
              <a:t> à la réalité, </a:t>
            </a:r>
            <a:r>
              <a:rPr lang="fr-FR" b="1" dirty="0" smtClean="0">
                <a:solidFill>
                  <a:srgbClr val="FF0000"/>
                </a:solidFill>
                <a:cs typeface="Arial" charset="0"/>
              </a:rPr>
              <a:t>on observe un spectre discontinu</a:t>
            </a:r>
          </a:p>
        </p:txBody>
      </p:sp>
      <p:sp>
        <p:nvSpPr>
          <p:cNvPr id="13" name="Flèche droite 12"/>
          <p:cNvSpPr/>
          <p:nvPr/>
        </p:nvSpPr>
        <p:spPr>
          <a:xfrm>
            <a:off x="438120" y="5429264"/>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4" descr="04-21"/>
          <p:cNvSpPr>
            <a:spLocks noGrp="1" noChangeAspect="1" noChangeArrowheads="1"/>
          </p:cNvSpPr>
          <p:nvPr/>
        </p:nvSpPr>
        <p:spPr bwMode="auto">
          <a:xfrm>
            <a:off x="6429388" y="2357430"/>
            <a:ext cx="2528874" cy="1285884"/>
          </a:xfrm>
          <a:prstGeom prst="rect">
            <a:avLst/>
          </a:prstGeom>
          <a:blipFill dpi="0" rotWithShape="1">
            <a:blip r:embed="rId2"/>
            <a:srcRect/>
            <a:stretch>
              <a:fillRect/>
            </a:stretch>
          </a:blipFill>
          <a:ln w="9525">
            <a:noFill/>
            <a:miter lim="800000"/>
            <a:headEnd/>
            <a:tailEnd/>
          </a:ln>
        </p:spPr>
        <p:txBody>
          <a:bodyPr/>
          <a:lstStyle/>
          <a:p>
            <a:pPr eaLnBrk="0" hangingPunct="0"/>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p:cNvPicPr>
            <a:picLocks noChangeAspect="1" noChangeArrowheads="1"/>
          </p:cNvPicPr>
          <p:nvPr/>
        </p:nvPicPr>
        <p:blipFill>
          <a:blip r:embed="rId2">
            <a:lum bright="-20000" contrast="10000"/>
          </a:blip>
          <a:srcRect/>
          <a:stretch>
            <a:fillRect/>
          </a:stretch>
        </p:blipFill>
        <p:spPr bwMode="auto">
          <a:xfrm>
            <a:off x="642910" y="1257293"/>
            <a:ext cx="8143932" cy="3814781"/>
          </a:xfrm>
          <a:prstGeom prst="rect">
            <a:avLst/>
          </a:prstGeom>
          <a:noFill/>
          <a:ln w="9525">
            <a:noFill/>
            <a:miter lim="800000"/>
            <a:headEnd/>
            <a:tailEnd/>
          </a:ln>
          <a:effectLst/>
        </p:spPr>
      </p:pic>
      <p:sp>
        <p:nvSpPr>
          <p:cNvPr id="3" name="Rectangle 2"/>
          <p:cNvSpPr/>
          <p:nvPr/>
        </p:nvSpPr>
        <p:spPr>
          <a:xfrm>
            <a:off x="2000264" y="5286388"/>
            <a:ext cx="5214942" cy="461665"/>
          </a:xfrm>
          <a:prstGeom prst="rect">
            <a:avLst/>
          </a:prstGeom>
        </p:spPr>
        <p:txBody>
          <a:bodyPr wrap="square">
            <a:spAutoFit/>
          </a:bodyPr>
          <a:lstStyle/>
          <a:p>
            <a:r>
              <a:rPr lang="fr-FR" dirty="0" smtClean="0">
                <a:solidFill>
                  <a:srgbClr val="C00000"/>
                </a:solidFill>
              </a:rPr>
              <a:t>Spectre de raies de l'atome d'hydrogène</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85794"/>
            <a:ext cx="8643998" cy="5755422"/>
          </a:xfrm>
          <a:prstGeom prst="rect">
            <a:avLst/>
          </a:prstGeom>
        </p:spPr>
        <p:txBody>
          <a:bodyPr wrap="square">
            <a:spAutoFit/>
          </a:bodyPr>
          <a:lstStyle/>
          <a:p>
            <a:pPr algn="just"/>
            <a:r>
              <a:rPr lang="fr-FR" sz="2000" dirty="0" smtClean="0"/>
              <a:t>Pour expliquer ces observations expérimentales, Bohr  a été amené à admettre deux postulats nouveaux:</a:t>
            </a:r>
          </a:p>
          <a:p>
            <a:pPr algn="just"/>
            <a:r>
              <a:rPr lang="fr-FR" sz="2000" i="1" dirty="0" smtClean="0">
                <a:solidFill>
                  <a:srgbClr val="C00000"/>
                </a:solidFill>
              </a:rPr>
              <a:t>1-Les électrons ne s'observent que dans des orbites "permises dans lesquelles ils ont des énergies bien déterminées: ces orbites sont définies par la condition de quantification :  </a:t>
            </a:r>
          </a:p>
          <a:p>
            <a:endParaRPr lang="fr-FR" b="1" dirty="0" smtClean="0"/>
          </a:p>
          <a:p>
            <a:r>
              <a:rPr lang="fr-FR" sz="2000" dirty="0" smtClean="0"/>
              <a:t>      la quantité de mouvement de l'électron et n est un nombre entier positif  appelé </a:t>
            </a:r>
            <a:r>
              <a:rPr lang="fr-FR" sz="2000" dirty="0" smtClean="0">
                <a:solidFill>
                  <a:srgbClr val="C00000"/>
                </a:solidFill>
              </a:rPr>
              <a:t>nombre quantique.</a:t>
            </a:r>
          </a:p>
          <a:p>
            <a:r>
              <a:rPr lang="fr-FR" sz="2000" dirty="0" smtClean="0"/>
              <a:t>Pour un mouvement circulaire autour du noyau supposé immobile, on obtient:</a:t>
            </a:r>
          </a:p>
          <a:p>
            <a:endParaRPr lang="fr-FR" sz="2000" dirty="0" smtClean="0"/>
          </a:p>
          <a:p>
            <a:endParaRPr lang="fr-FR" sz="2000" dirty="0" smtClean="0"/>
          </a:p>
          <a:p>
            <a:pPr algn="just"/>
            <a:r>
              <a:rPr lang="fr-FR" sz="2000" i="1" dirty="0" smtClean="0">
                <a:solidFill>
                  <a:srgbClr val="C00000"/>
                </a:solidFill>
              </a:rPr>
              <a:t>2- Quand l'électron décrit une orbite stationnaire, l'atome n’émet aucun rayonnement. L'émission (ou l'absorption) est uniquement déterminée  par le passage de l'électron d'une orbite d'énergie En à une orbite d’énergie plus petite (ou plus grande) </a:t>
            </a:r>
            <a:r>
              <a:rPr lang="fr-FR" sz="2000" i="1" dirty="0" err="1" smtClean="0">
                <a:solidFill>
                  <a:srgbClr val="C00000"/>
                </a:solidFill>
              </a:rPr>
              <a:t>Em</a:t>
            </a:r>
            <a:r>
              <a:rPr lang="fr-FR" sz="2000" i="1" dirty="0" smtClean="0">
                <a:solidFill>
                  <a:srgbClr val="C00000"/>
                </a:solidFill>
              </a:rPr>
              <a:t>. La fréquence </a:t>
            </a:r>
            <a:r>
              <a:rPr lang="el-GR" i="1" dirty="0" smtClean="0">
                <a:solidFill>
                  <a:srgbClr val="C00000"/>
                </a:solidFill>
                <a:latin typeface="Times New Roman"/>
                <a:cs typeface="Times New Roman"/>
              </a:rPr>
              <a:t>ν</a:t>
            </a:r>
            <a:r>
              <a:rPr lang="fr-FR" sz="1600" i="1" dirty="0" smtClean="0">
                <a:solidFill>
                  <a:srgbClr val="C00000"/>
                </a:solidFill>
              </a:rPr>
              <a:t>mn</a:t>
            </a:r>
            <a:r>
              <a:rPr lang="fr-FR" sz="2000" i="1" dirty="0" smtClean="0">
                <a:solidFill>
                  <a:srgbClr val="C00000"/>
                </a:solidFill>
              </a:rPr>
              <a:t> du rayonnement émis (ou absorbé) est donnée par :</a:t>
            </a:r>
          </a:p>
          <a:p>
            <a:pPr algn="just"/>
            <a:endParaRPr lang="fr-FR" sz="2000" i="1" dirty="0" smtClean="0">
              <a:solidFill>
                <a:srgbClr val="002060"/>
              </a:solidFill>
            </a:endParaRPr>
          </a:p>
          <a:p>
            <a:endParaRPr lang="fr-FR" sz="2000" dirty="0" smtClean="0"/>
          </a:p>
        </p:txBody>
      </p:sp>
      <p:sp>
        <p:nvSpPr>
          <p:cNvPr id="3" name="Rectangle 2"/>
          <p:cNvSpPr/>
          <p:nvPr/>
        </p:nvSpPr>
        <p:spPr>
          <a:xfrm>
            <a:off x="285720" y="428604"/>
            <a:ext cx="4085606" cy="461665"/>
          </a:xfrm>
          <a:prstGeom prst="rect">
            <a:avLst/>
          </a:prstGeom>
        </p:spPr>
        <p:txBody>
          <a:bodyPr wrap="none">
            <a:spAutoFit/>
          </a:bodyPr>
          <a:lstStyle/>
          <a:p>
            <a:r>
              <a:rPr lang="fr-FR" b="1" dirty="0" smtClean="0">
                <a:solidFill>
                  <a:srgbClr val="B82376"/>
                </a:solidFill>
                <a:cs typeface="Times" charset="0"/>
              </a:rPr>
              <a:t>Interprétation de Bohr (1913)</a:t>
            </a:r>
          </a:p>
        </p:txBody>
      </p:sp>
      <p:pic>
        <p:nvPicPr>
          <p:cNvPr id="458754" name="Picture 2"/>
          <p:cNvPicPr>
            <a:picLocks noChangeAspect="1" noChangeArrowheads="1"/>
          </p:cNvPicPr>
          <p:nvPr/>
        </p:nvPicPr>
        <p:blipFill>
          <a:blip r:embed="rId2">
            <a:lum contrast="40000"/>
          </a:blip>
          <a:srcRect/>
          <a:stretch>
            <a:fillRect/>
          </a:stretch>
        </p:blipFill>
        <p:spPr bwMode="auto">
          <a:xfrm>
            <a:off x="2714612" y="2143116"/>
            <a:ext cx="1500198" cy="514846"/>
          </a:xfrm>
          <a:prstGeom prst="rect">
            <a:avLst/>
          </a:prstGeom>
          <a:noFill/>
          <a:ln w="9525">
            <a:noFill/>
            <a:miter lim="800000"/>
            <a:headEnd/>
            <a:tailEnd/>
          </a:ln>
          <a:effectLst/>
        </p:spPr>
      </p:pic>
      <p:sp>
        <p:nvSpPr>
          <p:cNvPr id="458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87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5875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8596" y="2714620"/>
            <a:ext cx="142876" cy="357190"/>
          </a:xfrm>
          <a:prstGeom prst="rect">
            <a:avLst/>
          </a:prstGeom>
          <a:noFill/>
        </p:spPr>
      </p:pic>
      <p:sp>
        <p:nvSpPr>
          <p:cNvPr id="4587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58765" name="Picture 13"/>
          <p:cNvPicPr>
            <a:picLocks noChangeAspect="1" noChangeArrowheads="1"/>
          </p:cNvPicPr>
          <p:nvPr/>
        </p:nvPicPr>
        <p:blipFill>
          <a:blip r:embed="rId4">
            <a:lum contrast="30000"/>
          </a:blip>
          <a:srcRect/>
          <a:stretch>
            <a:fillRect/>
          </a:stretch>
        </p:blipFill>
        <p:spPr bwMode="auto">
          <a:xfrm>
            <a:off x="2714612" y="3714752"/>
            <a:ext cx="2143140" cy="500063"/>
          </a:xfrm>
          <a:prstGeom prst="rect">
            <a:avLst/>
          </a:prstGeom>
          <a:noFill/>
          <a:ln w="9525">
            <a:noFill/>
            <a:miter lim="800000"/>
            <a:headEnd/>
            <a:tailEnd/>
          </a:ln>
          <a:effectLst/>
        </p:spPr>
      </p:pic>
      <p:pic>
        <p:nvPicPr>
          <p:cNvPr id="458766" name="Picture 14"/>
          <p:cNvPicPr>
            <a:picLocks noChangeAspect="1" noChangeArrowheads="1"/>
          </p:cNvPicPr>
          <p:nvPr/>
        </p:nvPicPr>
        <p:blipFill>
          <a:blip r:embed="rId5" cstate="print">
            <a:lum contrast="40000"/>
          </a:blip>
          <a:srcRect/>
          <a:stretch>
            <a:fillRect/>
          </a:stretch>
        </p:blipFill>
        <p:spPr bwMode="auto">
          <a:xfrm>
            <a:off x="2860672" y="5715016"/>
            <a:ext cx="199708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8929718" cy="707886"/>
          </a:xfrm>
          <a:prstGeom prst="rect">
            <a:avLst/>
          </a:prstGeom>
        </p:spPr>
        <p:txBody>
          <a:bodyPr wrap="square">
            <a:spAutoFit/>
          </a:bodyPr>
          <a:lstStyle/>
          <a:p>
            <a:r>
              <a:rPr lang="fr-FR" sz="2000" dirty="0" smtClean="0">
                <a:solidFill>
                  <a:srgbClr val="C00000"/>
                </a:solidFill>
              </a:rPr>
              <a:t>Avec ces postulats, les différentes raies de l’hydrogène s’ordonnent et sont en bonne</a:t>
            </a:r>
          </a:p>
          <a:p>
            <a:r>
              <a:rPr lang="fr-FR" sz="2000" dirty="0" smtClean="0">
                <a:solidFill>
                  <a:srgbClr val="C00000"/>
                </a:solidFill>
              </a:rPr>
              <a:t>Conformité avec le spectre expérimental</a:t>
            </a:r>
          </a:p>
        </p:txBody>
      </p:sp>
      <p:sp>
        <p:nvSpPr>
          <p:cNvPr id="4" name="Rectangle 3"/>
          <p:cNvSpPr/>
          <p:nvPr/>
        </p:nvSpPr>
        <p:spPr>
          <a:xfrm>
            <a:off x="428596" y="5967731"/>
            <a:ext cx="5214942" cy="461665"/>
          </a:xfrm>
          <a:prstGeom prst="rect">
            <a:avLst/>
          </a:prstGeom>
        </p:spPr>
        <p:txBody>
          <a:bodyPr wrap="square">
            <a:spAutoFit/>
          </a:bodyPr>
          <a:lstStyle/>
          <a:p>
            <a:r>
              <a:rPr lang="fr-FR" dirty="0" smtClean="0">
                <a:solidFill>
                  <a:srgbClr val="C00000"/>
                </a:solidFill>
              </a:rPr>
              <a:t>Spectre de l'atome d'hydrogène</a:t>
            </a:r>
            <a:endParaRPr lang="fr-FR" dirty="0">
              <a:solidFill>
                <a:srgbClr val="C00000"/>
              </a:solidFill>
            </a:endParaRPr>
          </a:p>
        </p:txBody>
      </p:sp>
      <p:pic>
        <p:nvPicPr>
          <p:cNvPr id="6" name="Picture 4"/>
          <p:cNvPicPr>
            <a:picLocks noChangeAspect="1" noChangeArrowheads="1"/>
          </p:cNvPicPr>
          <p:nvPr/>
        </p:nvPicPr>
        <p:blipFill>
          <a:blip r:embed="rId3"/>
          <a:srcRect/>
          <a:stretch>
            <a:fillRect/>
          </a:stretch>
        </p:blipFill>
        <p:spPr bwMode="auto">
          <a:xfrm>
            <a:off x="4491070" y="1857364"/>
            <a:ext cx="4510086" cy="2771788"/>
          </a:xfrm>
          <a:prstGeom prst="rect">
            <a:avLst/>
          </a:prstGeom>
          <a:noFill/>
          <a:ln w="9525">
            <a:noFill/>
            <a:miter lim="800000"/>
            <a:headEnd/>
            <a:tailEnd/>
          </a:ln>
          <a:effectLst/>
        </p:spPr>
      </p:pic>
      <p:graphicFrame>
        <p:nvGraphicFramePr>
          <p:cNvPr id="460803" name="Object 3"/>
          <p:cNvGraphicFramePr>
            <a:graphicFrameLocks noChangeAspect="1"/>
          </p:cNvGraphicFramePr>
          <p:nvPr/>
        </p:nvGraphicFramePr>
        <p:xfrm>
          <a:off x="285720" y="928669"/>
          <a:ext cx="4143404" cy="4857785"/>
        </p:xfrm>
        <a:graphic>
          <a:graphicData uri="http://schemas.openxmlformats.org/presentationml/2006/ole">
            <mc:AlternateContent xmlns:mc="http://schemas.openxmlformats.org/markup-compatibility/2006">
              <mc:Choice xmlns:v="urn:schemas-microsoft-com:vml" Requires="v">
                <p:oleObj spid="_x0000_s460813" name="Diapositive" r:id="rId4" imgW="4500720" imgH="3375000" progId="PowerPoint.Slide.8">
                  <p:embed/>
                </p:oleObj>
              </mc:Choice>
              <mc:Fallback>
                <p:oleObj name="Diapositive" r:id="rId4" imgW="4500720" imgH="3375000" progId="PowerPoint.Slide.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928669"/>
                        <a:ext cx="4143404" cy="485778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99190" dir="3011666"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4"/>
            <a:ext cx="7772400" cy="1143000"/>
          </a:xfrm>
        </p:spPr>
        <p:txBody>
          <a:bodyPr/>
          <a:lstStyle/>
          <a:p>
            <a:r>
              <a:rPr lang="fr-FR" sz="2800" dirty="0" smtClean="0">
                <a:solidFill>
                  <a:srgbClr val="C00000"/>
                </a:solidFill>
              </a:rPr>
              <a:t>Dualité Onde- Particule</a:t>
            </a:r>
            <a:endParaRPr lang="fr-FR" sz="2800" dirty="0">
              <a:solidFill>
                <a:srgbClr val="C00000"/>
              </a:solidFill>
            </a:endParaRPr>
          </a:p>
        </p:txBody>
      </p:sp>
      <p:sp>
        <p:nvSpPr>
          <p:cNvPr id="18435" name="Rectangle 3"/>
          <p:cNvSpPr>
            <a:spLocks noGrp="1" noChangeArrowheads="1"/>
          </p:cNvSpPr>
          <p:nvPr>
            <p:ph type="body" idx="1"/>
          </p:nvPr>
        </p:nvSpPr>
        <p:spPr>
          <a:xfrm>
            <a:off x="3929058" y="1428736"/>
            <a:ext cx="5000660" cy="4114800"/>
          </a:xfrm>
        </p:spPr>
        <p:txBody>
          <a:bodyPr/>
          <a:lstStyle/>
          <a:p>
            <a:pPr>
              <a:buNone/>
            </a:pPr>
            <a:r>
              <a:rPr lang="fr-FR" sz="2000" b="1" u="sng" dirty="0" smtClean="0">
                <a:solidFill>
                  <a:srgbClr val="C00000"/>
                </a:solidFill>
              </a:rPr>
              <a:t>Pourquoi </a:t>
            </a:r>
            <a:r>
              <a:rPr lang="fr-FR" sz="2000" b="1" u="sng" dirty="0">
                <a:solidFill>
                  <a:srgbClr val="C00000"/>
                </a:solidFill>
              </a:rPr>
              <a:t>les particules </a:t>
            </a:r>
            <a:r>
              <a:rPr lang="fr-FR" sz="2000" b="1" u="sng" dirty="0" smtClean="0">
                <a:solidFill>
                  <a:srgbClr val="C00000"/>
                </a:solidFill>
              </a:rPr>
              <a:t>connues n’auraient </a:t>
            </a:r>
            <a:r>
              <a:rPr lang="fr-FR" sz="2000" b="1" u="sng" dirty="0">
                <a:solidFill>
                  <a:srgbClr val="C00000"/>
                </a:solidFill>
              </a:rPr>
              <a:t>elles pas des comportements d’onde </a:t>
            </a:r>
            <a:r>
              <a:rPr lang="fr-FR" sz="2000" b="1" u="sng" dirty="0" smtClean="0">
                <a:solidFill>
                  <a:srgbClr val="C00000"/>
                </a:solidFill>
              </a:rPr>
              <a:t>?</a:t>
            </a:r>
          </a:p>
          <a:p>
            <a:pPr>
              <a:buNone/>
            </a:pPr>
            <a:endParaRPr lang="fr-FR" sz="2000" dirty="0"/>
          </a:p>
          <a:p>
            <a:pPr algn="just"/>
            <a:r>
              <a:rPr lang="fr-FR" sz="2400" b="1" dirty="0"/>
              <a:t>En 1923 </a:t>
            </a:r>
            <a:r>
              <a:rPr lang="fr-FR" sz="2400" b="1" u="sng" dirty="0"/>
              <a:t>Louis de Broglie propose cette dualité onde-corpuscule </a:t>
            </a:r>
            <a:r>
              <a:rPr lang="fr-FR" sz="2400" b="1" dirty="0"/>
              <a:t>qui associe une onde à toute particule. La longueur </a:t>
            </a:r>
            <a:r>
              <a:rPr lang="fr-FR" sz="2400" b="1" dirty="0" smtClean="0"/>
              <a:t>d’onde </a:t>
            </a:r>
            <a:r>
              <a:rPr lang="fr-FR" sz="2400" b="1" dirty="0" smtClean="0">
                <a:latin typeface="Symbol" pitchFamily="18" charset="2"/>
              </a:rPr>
              <a:t>l</a:t>
            </a:r>
            <a:r>
              <a:rPr lang="fr-FR" sz="2400" b="1" dirty="0" smtClean="0"/>
              <a:t> </a:t>
            </a:r>
            <a:r>
              <a:rPr lang="fr-FR" sz="2400" b="1" dirty="0"/>
              <a:t>dépend de la masse et de la vitesse de la particule : </a:t>
            </a:r>
            <a:r>
              <a:rPr lang="fr-FR" sz="2000" dirty="0"/>
              <a:t>		</a:t>
            </a:r>
            <a:r>
              <a:rPr lang="fr-FR" sz="2000" dirty="0" smtClean="0"/>
              <a:t>        	             			</a:t>
            </a:r>
            <a:r>
              <a:rPr lang="fr-FR" sz="2400" b="1" dirty="0" smtClean="0">
                <a:solidFill>
                  <a:srgbClr val="C00000"/>
                </a:solidFill>
                <a:latin typeface="Symbol" pitchFamily="18" charset="2"/>
              </a:rPr>
              <a:t>l</a:t>
            </a:r>
            <a:r>
              <a:rPr lang="fr-FR" sz="2400" b="1" dirty="0" smtClean="0">
                <a:solidFill>
                  <a:srgbClr val="C00000"/>
                </a:solidFill>
              </a:rPr>
              <a:t>=h</a:t>
            </a:r>
            <a:r>
              <a:rPr lang="fr-FR" sz="2400" b="1" dirty="0">
                <a:solidFill>
                  <a:srgbClr val="C00000"/>
                </a:solidFill>
              </a:rPr>
              <a:t>/(</a:t>
            </a:r>
            <a:r>
              <a:rPr lang="fr-FR" sz="2400" b="1" dirty="0" err="1">
                <a:solidFill>
                  <a:srgbClr val="C00000"/>
                </a:solidFill>
              </a:rPr>
              <a:t>mv</a:t>
            </a:r>
            <a:r>
              <a:rPr lang="fr-FR" sz="2400" b="1" dirty="0" smtClean="0">
                <a:solidFill>
                  <a:srgbClr val="C00000"/>
                </a:solidFill>
              </a:rPr>
              <a:t>)</a:t>
            </a:r>
          </a:p>
          <a:p>
            <a:pPr>
              <a:buNone/>
            </a:pPr>
            <a:r>
              <a:rPr lang="fr-FR" sz="2000" b="1" dirty="0" smtClean="0"/>
              <a:t>       </a:t>
            </a:r>
            <a:r>
              <a:rPr lang="fr-FR" sz="2000" b="1" dirty="0" smtClean="0">
                <a:latin typeface="Symbol" pitchFamily="18" charset="2"/>
              </a:rPr>
              <a:t>l:   </a:t>
            </a:r>
            <a:r>
              <a:rPr lang="fr-FR" sz="2000" b="1" dirty="0" smtClean="0"/>
              <a:t>longueur d’onde de De Broglie</a:t>
            </a:r>
          </a:p>
          <a:p>
            <a:pPr algn="just"/>
            <a:endParaRPr lang="fr-FR" sz="2000" b="1" dirty="0">
              <a:solidFill>
                <a:srgbClr val="C00000"/>
              </a:solidFill>
            </a:endParaRPr>
          </a:p>
        </p:txBody>
      </p:sp>
      <p:pic>
        <p:nvPicPr>
          <p:cNvPr id="18436" name="Picture 4" descr="\\Theochem\lequere\lequere\MES_Documents\ENSEIGNEMENT\Enseignement MECA Q\figs_cours1\Portrait_Broglie_tableau.jpg"/>
          <p:cNvPicPr>
            <a:picLocks noChangeAspect="1" noChangeArrowheads="1"/>
          </p:cNvPicPr>
          <p:nvPr/>
        </p:nvPicPr>
        <p:blipFill>
          <a:blip r:embed="rId2"/>
          <a:srcRect/>
          <a:stretch>
            <a:fillRect/>
          </a:stretch>
        </p:blipFill>
        <p:spPr bwMode="auto">
          <a:xfrm>
            <a:off x="0" y="1500174"/>
            <a:ext cx="3857620" cy="3495675"/>
          </a:xfrm>
          <a:prstGeom prst="rect">
            <a:avLst/>
          </a:prstGeom>
          <a:noFill/>
        </p:spPr>
      </p:pic>
      <p:sp>
        <p:nvSpPr>
          <p:cNvPr id="5" name="Rectangle 4"/>
          <p:cNvSpPr/>
          <p:nvPr/>
        </p:nvSpPr>
        <p:spPr>
          <a:xfrm>
            <a:off x="285720" y="857232"/>
            <a:ext cx="8572528" cy="461665"/>
          </a:xfrm>
          <a:prstGeom prst="rect">
            <a:avLst/>
          </a:prstGeom>
        </p:spPr>
        <p:txBody>
          <a:bodyPr wrap="square">
            <a:spAutoFit/>
          </a:bodyPr>
          <a:lstStyle/>
          <a:p>
            <a:r>
              <a:rPr lang="fr-FR" sz="2200" dirty="0" smtClean="0">
                <a:solidFill>
                  <a:srgbClr val="0070C0"/>
                </a:solidFill>
              </a:rPr>
              <a:t>Puisque la lumière que l’on prenait pour </a:t>
            </a:r>
            <a:r>
              <a:rPr lang="fr-FR" sz="2200" b="1" dirty="0" smtClean="0">
                <a:solidFill>
                  <a:srgbClr val="0070C0"/>
                </a:solidFill>
              </a:rPr>
              <a:t>une onde</a:t>
            </a:r>
            <a:r>
              <a:rPr lang="fr-FR" sz="2200" dirty="0" smtClean="0">
                <a:solidFill>
                  <a:srgbClr val="0070C0"/>
                </a:solidFill>
              </a:rPr>
              <a:t> est aussi </a:t>
            </a:r>
            <a:r>
              <a:rPr lang="fr-FR" sz="2200" b="1" dirty="0" smtClean="0">
                <a:solidFill>
                  <a:srgbClr val="0070C0"/>
                </a:solidFill>
              </a:rPr>
              <a:t>une particule</a:t>
            </a:r>
            <a:r>
              <a:rPr lang="fr-FR" dirty="0" smtClean="0">
                <a:solidFill>
                  <a:srgbClr val="0070C0"/>
                </a:solidFill>
              </a:rPr>
              <a:t>, </a:t>
            </a:r>
            <a:endParaRPr lang="fr-FR" dirty="0">
              <a:solidFill>
                <a:srgbClr val="0070C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heochem\lequere\lequere\MES_Documents\ENSEIGNEMENT\Enseignement MECA Q\figs_cours1\thomas-young.jpg"/>
          <p:cNvPicPr>
            <a:picLocks noChangeAspect="1" noChangeArrowheads="1"/>
          </p:cNvPicPr>
          <p:nvPr/>
        </p:nvPicPr>
        <p:blipFill>
          <a:blip r:embed="rId2"/>
          <a:srcRect/>
          <a:stretch>
            <a:fillRect/>
          </a:stretch>
        </p:blipFill>
        <p:spPr bwMode="auto">
          <a:xfrm>
            <a:off x="7226300" y="214290"/>
            <a:ext cx="1917700" cy="2743200"/>
          </a:xfrm>
          <a:prstGeom prst="rect">
            <a:avLst/>
          </a:prstGeom>
          <a:noFill/>
        </p:spPr>
      </p:pic>
      <p:pic>
        <p:nvPicPr>
          <p:cNvPr id="17411" name="Picture 3" descr="\\Theochem\lequere\lequere\MES_Documents\ENSEIGNEMENT\Enseignement MECA Q\figs_cours1\doubleslit.jpg"/>
          <p:cNvPicPr>
            <a:picLocks noChangeAspect="1" noChangeArrowheads="1"/>
          </p:cNvPicPr>
          <p:nvPr/>
        </p:nvPicPr>
        <p:blipFill>
          <a:blip r:embed="rId3"/>
          <a:srcRect/>
          <a:stretch>
            <a:fillRect/>
          </a:stretch>
        </p:blipFill>
        <p:spPr bwMode="auto">
          <a:xfrm>
            <a:off x="3143240" y="971560"/>
            <a:ext cx="3829050" cy="4457704"/>
          </a:xfrm>
          <a:prstGeom prst="rect">
            <a:avLst/>
          </a:prstGeom>
          <a:noFill/>
        </p:spPr>
      </p:pic>
      <p:sp>
        <p:nvSpPr>
          <p:cNvPr id="17412" name="Text Box 4"/>
          <p:cNvSpPr txBox="1">
            <a:spLocks noChangeArrowheads="1"/>
          </p:cNvSpPr>
          <p:nvPr/>
        </p:nvSpPr>
        <p:spPr bwMode="auto">
          <a:xfrm>
            <a:off x="7786710" y="3071810"/>
            <a:ext cx="1014413" cy="457200"/>
          </a:xfrm>
          <a:prstGeom prst="rect">
            <a:avLst/>
          </a:prstGeom>
          <a:noFill/>
          <a:ln w="9525">
            <a:noFill/>
            <a:miter lim="800000"/>
            <a:headEnd/>
            <a:tailEnd/>
          </a:ln>
          <a:effectLst/>
        </p:spPr>
        <p:txBody>
          <a:bodyPr wrap="none">
            <a:spAutoFit/>
          </a:bodyPr>
          <a:lstStyle/>
          <a:p>
            <a:r>
              <a:rPr lang="fr-FR" dirty="0"/>
              <a:t>Young</a:t>
            </a:r>
          </a:p>
        </p:txBody>
      </p:sp>
      <p:sp>
        <p:nvSpPr>
          <p:cNvPr id="17413" name="Text Box 5"/>
          <p:cNvSpPr txBox="1">
            <a:spLocks noChangeArrowheads="1"/>
          </p:cNvSpPr>
          <p:nvPr/>
        </p:nvSpPr>
        <p:spPr bwMode="auto">
          <a:xfrm>
            <a:off x="642910" y="71414"/>
            <a:ext cx="8215370" cy="830997"/>
          </a:xfrm>
          <a:prstGeom prst="rect">
            <a:avLst/>
          </a:prstGeom>
          <a:noFill/>
          <a:ln w="9525">
            <a:noFill/>
            <a:miter lim="800000"/>
            <a:headEnd/>
            <a:tailEnd/>
          </a:ln>
          <a:effectLst/>
        </p:spPr>
        <p:txBody>
          <a:bodyPr wrap="square">
            <a:spAutoFit/>
          </a:bodyPr>
          <a:lstStyle/>
          <a:p>
            <a:r>
              <a:rPr lang="fr-FR" dirty="0" smtClean="0">
                <a:solidFill>
                  <a:srgbClr val="C00000"/>
                </a:solidFill>
              </a:rPr>
              <a:t>Pour la lumière: comportement ondulatoire</a:t>
            </a:r>
          </a:p>
          <a:p>
            <a:r>
              <a:rPr lang="fr-FR" dirty="0" smtClean="0">
                <a:solidFill>
                  <a:srgbClr val="C00000"/>
                </a:solidFill>
              </a:rPr>
              <a:t> les </a:t>
            </a:r>
            <a:r>
              <a:rPr lang="fr-FR" dirty="0">
                <a:solidFill>
                  <a:srgbClr val="C00000"/>
                </a:solidFill>
              </a:rPr>
              <a:t>figures d’interférences de Young ?</a:t>
            </a:r>
          </a:p>
        </p:txBody>
      </p:sp>
      <p:pic>
        <p:nvPicPr>
          <p:cNvPr id="461826" name="Picture 2"/>
          <p:cNvPicPr>
            <a:picLocks noChangeAspect="1" noChangeArrowheads="1"/>
          </p:cNvPicPr>
          <p:nvPr/>
        </p:nvPicPr>
        <p:blipFill>
          <a:blip r:embed="rId4"/>
          <a:srcRect/>
          <a:stretch>
            <a:fillRect/>
          </a:stretch>
        </p:blipFill>
        <p:spPr bwMode="auto">
          <a:xfrm>
            <a:off x="214282" y="1928802"/>
            <a:ext cx="2643206" cy="2357454"/>
          </a:xfrm>
          <a:prstGeom prst="rect">
            <a:avLst/>
          </a:prstGeom>
          <a:noFill/>
          <a:ln w="9525">
            <a:noFill/>
            <a:miter lim="800000"/>
            <a:headEnd/>
            <a:tailEnd/>
          </a:ln>
          <a:effectLst/>
        </p:spPr>
      </p:pic>
      <p:sp>
        <p:nvSpPr>
          <p:cNvPr id="8" name="Rectangle 7"/>
          <p:cNvSpPr/>
          <p:nvPr/>
        </p:nvSpPr>
        <p:spPr>
          <a:xfrm>
            <a:off x="3500430" y="5500702"/>
            <a:ext cx="2808782" cy="461665"/>
          </a:xfrm>
          <a:prstGeom prst="rect">
            <a:avLst/>
          </a:prstGeom>
        </p:spPr>
        <p:txBody>
          <a:bodyPr wrap="none">
            <a:spAutoFit/>
          </a:bodyPr>
          <a:lstStyle/>
          <a:p>
            <a:r>
              <a:rPr lang="fr-FR" b="1" dirty="0" smtClean="0">
                <a:solidFill>
                  <a:srgbClr val="002060"/>
                </a:solidFill>
              </a:rPr>
              <a:t>Interfrange i =</a:t>
            </a:r>
            <a:r>
              <a:rPr lang="el-GR" b="1" dirty="0" smtClean="0">
                <a:solidFill>
                  <a:srgbClr val="002060"/>
                </a:solidFill>
              </a:rPr>
              <a:t>λ</a:t>
            </a:r>
            <a:r>
              <a:rPr lang="fr-FR" b="1" dirty="0" smtClean="0">
                <a:solidFill>
                  <a:srgbClr val="002060"/>
                </a:solidFill>
              </a:rPr>
              <a:t>D/a </a:t>
            </a:r>
            <a:endParaRPr lang="fr-FR" b="1"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2"/>
          </p:nvPr>
        </p:nvSpPr>
        <p:spPr/>
        <p:txBody>
          <a:bodyPr/>
          <a:lstStyle/>
          <a:p>
            <a:fld id="{3641326A-6FC8-4A29-A14A-E6F38E4240A2}" type="slidenum">
              <a:rPr lang="fr-FR"/>
              <a:pPr/>
              <a:t>36</a:t>
            </a:fld>
            <a:endParaRPr lang="fr-FR"/>
          </a:p>
        </p:txBody>
      </p:sp>
      <p:sp>
        <p:nvSpPr>
          <p:cNvPr id="273414" name="Rectangle 6"/>
          <p:cNvSpPr>
            <a:spLocks noChangeArrowheads="1"/>
          </p:cNvSpPr>
          <p:nvPr/>
        </p:nvSpPr>
        <p:spPr bwMode="auto">
          <a:xfrm>
            <a:off x="0" y="708025"/>
            <a:ext cx="9144000" cy="560388"/>
          </a:xfrm>
          <a:prstGeom prst="rect">
            <a:avLst/>
          </a:prstGeom>
          <a:noFill/>
          <a:ln w="9525">
            <a:noFill/>
            <a:miter lim="800000"/>
            <a:headEnd/>
            <a:tailEnd/>
          </a:ln>
          <a:effectLst/>
        </p:spPr>
        <p:txBody>
          <a:bodyPr anchor="ctr"/>
          <a:lstStyle/>
          <a:p>
            <a:pPr defTabSz="1044575"/>
            <a:r>
              <a:rPr lang="fr-CH" sz="2400">
                <a:solidFill>
                  <a:srgbClr val="CC0000"/>
                </a:solidFill>
              </a:rPr>
              <a:t>Expérience d’interférences avec deux fentes </a:t>
            </a:r>
          </a:p>
          <a:p>
            <a:pPr defTabSz="1044575"/>
            <a:r>
              <a:rPr lang="fr-CH" sz="2400">
                <a:solidFill>
                  <a:srgbClr val="CC0000"/>
                </a:solidFill>
              </a:rPr>
              <a:t>et une source de particules matérielles</a:t>
            </a:r>
          </a:p>
        </p:txBody>
      </p:sp>
      <p:pic>
        <p:nvPicPr>
          <p:cNvPr id="273436" name="Picture 28" descr="gun2"/>
          <p:cNvPicPr>
            <a:picLocks noChangeAspect="1" noChangeArrowheads="1"/>
          </p:cNvPicPr>
          <p:nvPr/>
        </p:nvPicPr>
        <p:blipFill>
          <a:blip r:embed="rId2"/>
          <a:srcRect/>
          <a:stretch>
            <a:fillRect/>
          </a:stretch>
        </p:blipFill>
        <p:spPr bwMode="auto">
          <a:xfrm>
            <a:off x="179388" y="3878263"/>
            <a:ext cx="2641600" cy="2482850"/>
          </a:xfrm>
          <a:prstGeom prst="rect">
            <a:avLst/>
          </a:prstGeom>
          <a:noFill/>
          <a:ln w="9525">
            <a:noFill/>
            <a:miter lim="800000"/>
            <a:headEnd/>
            <a:tailEnd/>
          </a:ln>
        </p:spPr>
      </p:pic>
      <p:pic>
        <p:nvPicPr>
          <p:cNvPr id="273437" name="Picture 29" descr="gun3"/>
          <p:cNvPicPr>
            <a:picLocks noChangeAspect="1" noChangeArrowheads="1"/>
          </p:cNvPicPr>
          <p:nvPr/>
        </p:nvPicPr>
        <p:blipFill>
          <a:blip r:embed="rId3"/>
          <a:srcRect/>
          <a:stretch>
            <a:fillRect/>
          </a:stretch>
        </p:blipFill>
        <p:spPr bwMode="auto">
          <a:xfrm>
            <a:off x="2916238" y="3789363"/>
            <a:ext cx="2592387" cy="2719387"/>
          </a:xfrm>
          <a:prstGeom prst="rect">
            <a:avLst/>
          </a:prstGeom>
          <a:noFill/>
          <a:ln w="9525">
            <a:noFill/>
            <a:miter lim="800000"/>
            <a:headEnd/>
            <a:tailEnd/>
          </a:ln>
        </p:spPr>
      </p:pic>
      <p:pic>
        <p:nvPicPr>
          <p:cNvPr id="273438" name="Picture 30" descr="gun4"/>
          <p:cNvPicPr>
            <a:picLocks noChangeAspect="1" noChangeArrowheads="1"/>
          </p:cNvPicPr>
          <p:nvPr/>
        </p:nvPicPr>
        <p:blipFill>
          <a:blip r:embed="rId4"/>
          <a:srcRect/>
          <a:stretch>
            <a:fillRect/>
          </a:stretch>
        </p:blipFill>
        <p:spPr bwMode="auto">
          <a:xfrm>
            <a:off x="5759450" y="3541713"/>
            <a:ext cx="3349625" cy="2982912"/>
          </a:xfrm>
          <a:prstGeom prst="rect">
            <a:avLst/>
          </a:prstGeom>
          <a:noFill/>
        </p:spPr>
      </p:pic>
      <p:sp>
        <p:nvSpPr>
          <p:cNvPr id="273439" name="Line 31"/>
          <p:cNvSpPr>
            <a:spLocks noChangeShapeType="1"/>
          </p:cNvSpPr>
          <p:nvPr/>
        </p:nvSpPr>
        <p:spPr bwMode="auto">
          <a:xfrm>
            <a:off x="8027988" y="2636838"/>
            <a:ext cx="1587" cy="879475"/>
          </a:xfrm>
          <a:prstGeom prst="line">
            <a:avLst/>
          </a:prstGeom>
          <a:noFill/>
          <a:ln w="76200">
            <a:solidFill>
              <a:schemeClr val="tx1"/>
            </a:solidFill>
            <a:round/>
            <a:headEnd/>
            <a:tailEnd type="triangle" w="med" len="med"/>
          </a:ln>
          <a:effectLst/>
        </p:spPr>
        <p:txBody>
          <a:bodyPr/>
          <a:lstStyle/>
          <a:p>
            <a:endParaRPr lang="fr-FR"/>
          </a:p>
        </p:txBody>
      </p:sp>
      <p:sp>
        <p:nvSpPr>
          <p:cNvPr id="273440" name="Text Box 32"/>
          <p:cNvSpPr txBox="1">
            <a:spLocks noChangeArrowheads="1"/>
          </p:cNvSpPr>
          <p:nvPr/>
        </p:nvSpPr>
        <p:spPr bwMode="auto">
          <a:xfrm>
            <a:off x="6950075" y="2141538"/>
            <a:ext cx="2138727" cy="400110"/>
          </a:xfrm>
          <a:prstGeom prst="rect">
            <a:avLst/>
          </a:prstGeom>
          <a:noFill/>
          <a:ln w="57150">
            <a:solidFill>
              <a:schemeClr val="tx1"/>
            </a:solidFill>
            <a:miter lim="800000"/>
            <a:headEnd/>
            <a:tailEnd/>
          </a:ln>
          <a:effectLst/>
        </p:spPr>
        <p:txBody>
          <a:bodyPr wrap="none">
            <a:spAutoFit/>
          </a:bodyPr>
          <a:lstStyle/>
          <a:p>
            <a:pPr algn="l"/>
            <a:r>
              <a:rPr lang="en-CA" sz="2000" dirty="0">
                <a:solidFill>
                  <a:srgbClr val="D60093"/>
                </a:solidFill>
                <a:cs typeface="Arial" charset="0"/>
              </a:rPr>
              <a:t>Pas </a:t>
            </a:r>
            <a:r>
              <a:rPr lang="en-CA" sz="2000" dirty="0" err="1" smtClean="0">
                <a:solidFill>
                  <a:srgbClr val="D60093"/>
                </a:solidFill>
                <a:cs typeface="Arial" charset="0"/>
              </a:rPr>
              <a:t>d’interférences</a:t>
            </a:r>
            <a:endParaRPr lang="en-CA" sz="2000" dirty="0"/>
          </a:p>
        </p:txBody>
      </p:sp>
      <p:sp>
        <p:nvSpPr>
          <p:cNvPr id="273441" name="Text Box 33"/>
          <p:cNvSpPr txBox="1">
            <a:spLocks noChangeArrowheads="1"/>
          </p:cNvSpPr>
          <p:nvPr/>
        </p:nvSpPr>
        <p:spPr bwMode="auto">
          <a:xfrm>
            <a:off x="395288" y="1412875"/>
            <a:ext cx="6432550" cy="366713"/>
          </a:xfrm>
          <a:prstGeom prst="rect">
            <a:avLst/>
          </a:prstGeom>
          <a:noFill/>
          <a:ln w="9525">
            <a:noFill/>
            <a:miter lim="800000"/>
            <a:headEnd/>
            <a:tailEnd/>
          </a:ln>
          <a:effectLst/>
        </p:spPr>
        <p:txBody>
          <a:bodyPr wrap="none">
            <a:spAutoFit/>
          </a:bodyPr>
          <a:lstStyle/>
          <a:p>
            <a:pPr algn="l"/>
            <a:r>
              <a:rPr lang="fr-FR"/>
              <a:t>Comportement classique pour des particules macroscopiques</a:t>
            </a:r>
          </a:p>
        </p:txBody>
      </p:sp>
      <p:grpSp>
        <p:nvGrpSpPr>
          <p:cNvPr id="2" name="Group 35"/>
          <p:cNvGrpSpPr>
            <a:grpSpLocks/>
          </p:cNvGrpSpPr>
          <p:nvPr/>
        </p:nvGrpSpPr>
        <p:grpSpPr bwMode="auto">
          <a:xfrm>
            <a:off x="179388" y="2097088"/>
            <a:ext cx="6054725" cy="1619250"/>
            <a:chOff x="113" y="1321"/>
            <a:chExt cx="3814" cy="1020"/>
          </a:xfrm>
        </p:grpSpPr>
        <p:pic>
          <p:nvPicPr>
            <p:cNvPr id="273435" name="Picture 27" descr="sgt_gunn"/>
            <p:cNvPicPr>
              <a:picLocks noChangeAspect="1" noChangeArrowheads="1" noCrop="1"/>
            </p:cNvPicPr>
            <p:nvPr/>
          </p:nvPicPr>
          <p:blipFill>
            <a:blip r:embed="rId5"/>
            <a:srcRect/>
            <a:stretch>
              <a:fillRect/>
            </a:stretch>
          </p:blipFill>
          <p:spPr bwMode="auto">
            <a:xfrm>
              <a:off x="1407" y="1321"/>
              <a:ext cx="2520" cy="1020"/>
            </a:xfrm>
            <a:prstGeom prst="rect">
              <a:avLst/>
            </a:prstGeom>
            <a:noFill/>
            <a:ln w="9525">
              <a:noFill/>
              <a:miter lim="800000"/>
              <a:headEnd/>
              <a:tailEnd/>
            </a:ln>
          </p:spPr>
        </p:pic>
        <p:sp>
          <p:nvSpPr>
            <p:cNvPr id="273442" name="Text Box 34"/>
            <p:cNvSpPr txBox="1">
              <a:spLocks noChangeArrowheads="1"/>
            </p:cNvSpPr>
            <p:nvPr/>
          </p:nvSpPr>
          <p:spPr bwMode="auto">
            <a:xfrm>
              <a:off x="113" y="1661"/>
              <a:ext cx="1270" cy="250"/>
            </a:xfrm>
            <a:prstGeom prst="rect">
              <a:avLst/>
            </a:prstGeom>
            <a:noFill/>
            <a:ln w="9525">
              <a:noFill/>
              <a:miter lim="800000"/>
              <a:headEnd/>
              <a:tailEnd/>
            </a:ln>
            <a:effectLst/>
          </p:spPr>
          <p:txBody>
            <a:bodyPr wrap="none">
              <a:spAutoFit/>
            </a:bodyPr>
            <a:lstStyle/>
            <a:p>
              <a:pPr algn="l"/>
              <a:r>
                <a:rPr lang="fr-FR" sz="2000" b="1">
                  <a:solidFill>
                    <a:srgbClr val="9900CC"/>
                  </a:solidFill>
                  <a:latin typeface="Comic Sans MS" pitchFamily="66" charset="0"/>
                </a:rPr>
                <a:t>Le tireur fou !!</a:t>
              </a:r>
            </a:p>
          </p:txBody>
        </p:sp>
      </p:grpSp>
      <p:sp>
        <p:nvSpPr>
          <p:cNvPr id="273445" name="Text Box 37"/>
          <p:cNvSpPr txBox="1">
            <a:spLocks noChangeArrowheads="1"/>
          </p:cNvSpPr>
          <p:nvPr/>
        </p:nvSpPr>
        <p:spPr bwMode="auto">
          <a:xfrm>
            <a:off x="107950" y="115888"/>
            <a:ext cx="4751388" cy="469900"/>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sz="2400" b="1">
                <a:solidFill>
                  <a:schemeClr val="accent2"/>
                </a:solidFill>
                <a:cs typeface="Arial" charset="0"/>
              </a:rPr>
              <a:t>La Matière comme une Onde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3"/>
          <p:cNvSpPr>
            <a:spLocks noGrp="1"/>
          </p:cNvSpPr>
          <p:nvPr>
            <p:ph type="sldNum" sz="quarter" idx="12"/>
          </p:nvPr>
        </p:nvSpPr>
        <p:spPr/>
        <p:txBody>
          <a:bodyPr/>
          <a:lstStyle/>
          <a:p>
            <a:fld id="{264D6F28-6F89-4C99-9BA7-0D6CC799526B}" type="slidenum">
              <a:rPr lang="fr-FR"/>
              <a:pPr/>
              <a:t>37</a:t>
            </a:fld>
            <a:endParaRPr lang="fr-FR"/>
          </a:p>
        </p:txBody>
      </p:sp>
      <p:sp>
        <p:nvSpPr>
          <p:cNvPr id="13317" name="Rectangle 5"/>
          <p:cNvSpPr>
            <a:spLocks noChangeArrowheads="1"/>
          </p:cNvSpPr>
          <p:nvPr/>
        </p:nvSpPr>
        <p:spPr bwMode="auto">
          <a:xfrm>
            <a:off x="107950" y="638175"/>
            <a:ext cx="8678892" cy="703263"/>
          </a:xfrm>
          <a:prstGeom prst="rect">
            <a:avLst/>
          </a:prstGeom>
          <a:noFill/>
          <a:ln w="9525">
            <a:noFill/>
            <a:miter lim="800000"/>
            <a:headEnd/>
            <a:tailEnd/>
          </a:ln>
          <a:effectLst/>
        </p:spPr>
        <p:txBody>
          <a:bodyPr anchor="ctr"/>
          <a:lstStyle/>
          <a:p>
            <a:pPr algn="l" defTabSz="1044575"/>
            <a:r>
              <a:rPr lang="fr-CH" sz="2400" dirty="0">
                <a:solidFill>
                  <a:srgbClr val="CC0000"/>
                </a:solidFill>
              </a:rPr>
              <a:t>Expérience d’interférence électronique avec deux fentes</a:t>
            </a:r>
          </a:p>
        </p:txBody>
      </p:sp>
      <p:grpSp>
        <p:nvGrpSpPr>
          <p:cNvPr id="2" name="Group 50"/>
          <p:cNvGrpSpPr>
            <a:grpSpLocks/>
          </p:cNvGrpSpPr>
          <p:nvPr/>
        </p:nvGrpSpPr>
        <p:grpSpPr bwMode="auto">
          <a:xfrm>
            <a:off x="785787" y="1622443"/>
            <a:ext cx="7286676" cy="4306887"/>
            <a:chOff x="2357" y="26"/>
            <a:chExt cx="3426" cy="2713"/>
          </a:xfrm>
        </p:grpSpPr>
        <p:pic>
          <p:nvPicPr>
            <p:cNvPr id="13321" name="Picture 9" descr="Dual Slit"/>
            <p:cNvPicPr>
              <a:picLocks noChangeAspect="1" noChangeArrowheads="1"/>
            </p:cNvPicPr>
            <p:nvPr/>
          </p:nvPicPr>
          <p:blipFill>
            <a:blip r:embed="rId2"/>
            <a:srcRect/>
            <a:stretch>
              <a:fillRect/>
            </a:stretch>
          </p:blipFill>
          <p:spPr bwMode="auto">
            <a:xfrm>
              <a:off x="3940" y="26"/>
              <a:ext cx="200" cy="1154"/>
            </a:xfrm>
            <a:prstGeom prst="rect">
              <a:avLst/>
            </a:prstGeom>
            <a:noFill/>
          </p:spPr>
        </p:pic>
        <p:pic>
          <p:nvPicPr>
            <p:cNvPr id="13322" name="Picture 10" descr="Electron gun"/>
            <p:cNvPicPr>
              <a:picLocks noChangeAspect="1" noChangeArrowheads="1"/>
            </p:cNvPicPr>
            <p:nvPr/>
          </p:nvPicPr>
          <p:blipFill>
            <a:blip r:embed="rId3"/>
            <a:srcRect/>
            <a:stretch>
              <a:fillRect/>
            </a:stretch>
          </p:blipFill>
          <p:spPr bwMode="auto">
            <a:xfrm>
              <a:off x="2357" y="392"/>
              <a:ext cx="830" cy="419"/>
            </a:xfrm>
            <a:prstGeom prst="rect">
              <a:avLst/>
            </a:prstGeom>
            <a:noFill/>
          </p:spPr>
        </p:pic>
        <p:grpSp>
          <p:nvGrpSpPr>
            <p:cNvPr id="3" name="Group 47"/>
            <p:cNvGrpSpPr>
              <a:grpSpLocks/>
            </p:cNvGrpSpPr>
            <p:nvPr/>
          </p:nvGrpSpPr>
          <p:grpSpPr bwMode="auto">
            <a:xfrm>
              <a:off x="3138" y="501"/>
              <a:ext cx="866" cy="217"/>
              <a:chOff x="2449" y="501"/>
              <a:chExt cx="866" cy="217"/>
            </a:xfrm>
          </p:grpSpPr>
          <p:pic>
            <p:nvPicPr>
              <p:cNvPr id="13324" name="Picture 12" descr="Electron"/>
              <p:cNvPicPr>
                <a:picLocks noChangeAspect="1" noChangeArrowheads="1"/>
              </p:cNvPicPr>
              <p:nvPr/>
            </p:nvPicPr>
            <p:blipFill>
              <a:blip r:embed="rId4"/>
              <a:srcRect/>
              <a:stretch>
                <a:fillRect/>
              </a:stretch>
            </p:blipFill>
            <p:spPr bwMode="auto">
              <a:xfrm>
                <a:off x="2449" y="573"/>
                <a:ext cx="144" cy="145"/>
              </a:xfrm>
              <a:prstGeom prst="rect">
                <a:avLst/>
              </a:prstGeom>
              <a:noFill/>
            </p:spPr>
          </p:pic>
          <p:pic>
            <p:nvPicPr>
              <p:cNvPr id="13325" name="Picture 13" descr="Electron"/>
              <p:cNvPicPr>
                <a:picLocks noChangeAspect="1" noChangeArrowheads="1"/>
              </p:cNvPicPr>
              <p:nvPr/>
            </p:nvPicPr>
            <p:blipFill>
              <a:blip r:embed="rId4"/>
              <a:srcRect/>
              <a:stretch>
                <a:fillRect/>
              </a:stretch>
            </p:blipFill>
            <p:spPr bwMode="auto">
              <a:xfrm>
                <a:off x="2593" y="501"/>
                <a:ext cx="145" cy="145"/>
              </a:xfrm>
              <a:prstGeom prst="rect">
                <a:avLst/>
              </a:prstGeom>
              <a:noFill/>
            </p:spPr>
          </p:pic>
          <p:pic>
            <p:nvPicPr>
              <p:cNvPr id="13326" name="Picture 14" descr="Electron"/>
              <p:cNvPicPr>
                <a:picLocks noChangeAspect="1" noChangeArrowheads="1"/>
              </p:cNvPicPr>
              <p:nvPr/>
            </p:nvPicPr>
            <p:blipFill>
              <a:blip r:embed="rId4"/>
              <a:srcRect/>
              <a:stretch>
                <a:fillRect/>
              </a:stretch>
            </p:blipFill>
            <p:spPr bwMode="auto">
              <a:xfrm>
                <a:off x="2738" y="573"/>
                <a:ext cx="144" cy="145"/>
              </a:xfrm>
              <a:prstGeom prst="rect">
                <a:avLst/>
              </a:prstGeom>
              <a:noFill/>
            </p:spPr>
          </p:pic>
          <p:pic>
            <p:nvPicPr>
              <p:cNvPr id="13327" name="Picture 15" descr="Electron"/>
              <p:cNvPicPr>
                <a:picLocks noChangeAspect="1" noChangeArrowheads="1"/>
              </p:cNvPicPr>
              <p:nvPr/>
            </p:nvPicPr>
            <p:blipFill>
              <a:blip r:embed="rId4"/>
              <a:srcRect/>
              <a:stretch>
                <a:fillRect/>
              </a:stretch>
            </p:blipFill>
            <p:spPr bwMode="auto">
              <a:xfrm>
                <a:off x="2882" y="501"/>
                <a:ext cx="145" cy="145"/>
              </a:xfrm>
              <a:prstGeom prst="rect">
                <a:avLst/>
              </a:prstGeom>
              <a:noFill/>
            </p:spPr>
          </p:pic>
          <p:pic>
            <p:nvPicPr>
              <p:cNvPr id="13328" name="Picture 16" descr="Electron"/>
              <p:cNvPicPr>
                <a:picLocks noChangeAspect="1" noChangeArrowheads="1"/>
              </p:cNvPicPr>
              <p:nvPr/>
            </p:nvPicPr>
            <p:blipFill>
              <a:blip r:embed="rId4"/>
              <a:srcRect/>
              <a:stretch>
                <a:fillRect/>
              </a:stretch>
            </p:blipFill>
            <p:spPr bwMode="auto">
              <a:xfrm>
                <a:off x="3027" y="573"/>
                <a:ext cx="144" cy="145"/>
              </a:xfrm>
              <a:prstGeom prst="rect">
                <a:avLst/>
              </a:prstGeom>
              <a:noFill/>
            </p:spPr>
          </p:pic>
          <p:pic>
            <p:nvPicPr>
              <p:cNvPr id="13329" name="Picture 17" descr="Electron"/>
              <p:cNvPicPr>
                <a:picLocks noChangeAspect="1" noChangeArrowheads="1"/>
              </p:cNvPicPr>
              <p:nvPr/>
            </p:nvPicPr>
            <p:blipFill>
              <a:blip r:embed="rId4"/>
              <a:srcRect/>
              <a:stretch>
                <a:fillRect/>
              </a:stretch>
            </p:blipFill>
            <p:spPr bwMode="auto">
              <a:xfrm>
                <a:off x="3171" y="501"/>
                <a:ext cx="144" cy="145"/>
              </a:xfrm>
              <a:prstGeom prst="rect">
                <a:avLst/>
              </a:prstGeom>
              <a:noFill/>
            </p:spPr>
          </p:pic>
        </p:grpSp>
        <p:sp>
          <p:nvSpPr>
            <p:cNvPr id="13334" name="Text Box 22"/>
            <p:cNvSpPr txBox="1">
              <a:spLocks noChangeArrowheads="1"/>
            </p:cNvSpPr>
            <p:nvPr/>
          </p:nvSpPr>
          <p:spPr bwMode="auto">
            <a:xfrm>
              <a:off x="2402" y="210"/>
              <a:ext cx="786" cy="258"/>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sz="2000">
                  <a:solidFill>
                    <a:srgbClr val="9900CC"/>
                  </a:solidFill>
                  <a:cs typeface="Arial" charset="0"/>
                </a:rPr>
                <a:t>Source</a:t>
              </a:r>
            </a:p>
          </p:txBody>
        </p:sp>
        <p:pic>
          <p:nvPicPr>
            <p:cNvPr id="13337" name="Picture 25" descr="Diffraction Pattern"/>
            <p:cNvPicPr>
              <a:picLocks noChangeAspect="1" noChangeArrowheads="1"/>
            </p:cNvPicPr>
            <p:nvPr/>
          </p:nvPicPr>
          <p:blipFill>
            <a:blip r:embed="rId5"/>
            <a:srcRect/>
            <a:stretch>
              <a:fillRect/>
            </a:stretch>
          </p:blipFill>
          <p:spPr bwMode="auto">
            <a:xfrm>
              <a:off x="4148" y="100"/>
              <a:ext cx="1207" cy="1044"/>
            </a:xfrm>
            <a:prstGeom prst="rect">
              <a:avLst/>
            </a:prstGeom>
            <a:noFill/>
          </p:spPr>
        </p:pic>
        <p:pic>
          <p:nvPicPr>
            <p:cNvPr id="13340" name="Picture 28" descr="Axes"/>
            <p:cNvPicPr>
              <a:picLocks noChangeAspect="1" noChangeArrowheads="1"/>
            </p:cNvPicPr>
            <p:nvPr/>
          </p:nvPicPr>
          <p:blipFill>
            <a:blip r:embed="rId6"/>
            <a:srcRect/>
            <a:stretch>
              <a:fillRect/>
            </a:stretch>
          </p:blipFill>
          <p:spPr bwMode="auto">
            <a:xfrm>
              <a:off x="3896" y="1288"/>
              <a:ext cx="1805" cy="1200"/>
            </a:xfrm>
            <a:prstGeom prst="rect">
              <a:avLst/>
            </a:prstGeom>
            <a:noFill/>
          </p:spPr>
        </p:pic>
        <p:sp>
          <p:nvSpPr>
            <p:cNvPr id="13341" name="Text Box 29"/>
            <p:cNvSpPr txBox="1">
              <a:spLocks noChangeArrowheads="1"/>
            </p:cNvSpPr>
            <p:nvPr/>
          </p:nvSpPr>
          <p:spPr bwMode="auto">
            <a:xfrm rot="-5383300">
              <a:off x="3355" y="1320"/>
              <a:ext cx="840" cy="250"/>
            </a:xfrm>
            <a:prstGeom prst="rect">
              <a:avLst/>
            </a:prstGeom>
            <a:noFill/>
            <a:ln w="9525">
              <a:noFill/>
              <a:miter lim="800000"/>
              <a:headEnd/>
              <a:tailEnd/>
            </a:ln>
            <a:effectLst/>
          </p:spPr>
          <p:txBody>
            <a:bodyPr>
              <a:spAutoFit/>
            </a:bodyPr>
            <a:lstStyle/>
            <a:p>
              <a:pPr algn="l">
                <a:spcBef>
                  <a:spcPct val="50000"/>
                </a:spcBef>
              </a:pPr>
              <a:r>
                <a:rPr lang="fr-BE" sz="2000">
                  <a:cs typeface="Arial" charset="0"/>
                </a:rPr>
                <a:t>Intensité</a:t>
              </a:r>
            </a:p>
          </p:txBody>
        </p:sp>
        <p:sp>
          <p:nvSpPr>
            <p:cNvPr id="13342" name="Text Box 30"/>
            <p:cNvSpPr txBox="1">
              <a:spLocks noChangeArrowheads="1"/>
            </p:cNvSpPr>
            <p:nvPr/>
          </p:nvSpPr>
          <p:spPr bwMode="auto">
            <a:xfrm>
              <a:off x="4140" y="2489"/>
              <a:ext cx="1643" cy="250"/>
            </a:xfrm>
            <a:prstGeom prst="rect">
              <a:avLst/>
            </a:prstGeom>
            <a:noFill/>
            <a:ln w="9525">
              <a:noFill/>
              <a:miter lim="800000"/>
              <a:headEnd/>
              <a:tailEnd/>
            </a:ln>
            <a:effectLst/>
          </p:spPr>
          <p:txBody>
            <a:bodyPr>
              <a:spAutoFit/>
            </a:bodyPr>
            <a:lstStyle/>
            <a:p>
              <a:pPr algn="l">
                <a:spcBef>
                  <a:spcPct val="50000"/>
                </a:spcBef>
              </a:pPr>
              <a:r>
                <a:rPr lang="fr-CH" sz="2000">
                  <a:cs typeface="Arial" charset="0"/>
                </a:rPr>
                <a:t>distance sur l’écran</a:t>
              </a:r>
            </a:p>
          </p:txBody>
        </p:sp>
        <p:pic>
          <p:nvPicPr>
            <p:cNvPr id="13343" name="Picture 31" descr="Dual Slit Waves"/>
            <p:cNvPicPr>
              <a:picLocks noChangeAspect="1" noChangeArrowheads="1"/>
            </p:cNvPicPr>
            <p:nvPr/>
          </p:nvPicPr>
          <p:blipFill>
            <a:blip r:embed="rId7"/>
            <a:srcRect/>
            <a:stretch>
              <a:fillRect/>
            </a:stretch>
          </p:blipFill>
          <p:spPr bwMode="auto">
            <a:xfrm>
              <a:off x="3977" y="1490"/>
              <a:ext cx="1574" cy="906"/>
            </a:xfrm>
            <a:prstGeom prst="rect">
              <a:avLst/>
            </a:prstGeom>
            <a:noFill/>
          </p:spPr>
        </p:pic>
        <p:sp>
          <p:nvSpPr>
            <p:cNvPr id="13344" name="Line 32"/>
            <p:cNvSpPr>
              <a:spLocks noChangeShapeType="1"/>
            </p:cNvSpPr>
            <p:nvPr/>
          </p:nvSpPr>
          <p:spPr bwMode="auto">
            <a:xfrm>
              <a:off x="4541" y="1156"/>
              <a:ext cx="1" cy="1195"/>
            </a:xfrm>
            <a:prstGeom prst="line">
              <a:avLst/>
            </a:prstGeom>
            <a:noFill/>
            <a:ln w="19050">
              <a:solidFill>
                <a:srgbClr val="C20F24"/>
              </a:solidFill>
              <a:prstDash val="sysDot"/>
              <a:round/>
              <a:headEnd/>
              <a:tailEnd/>
            </a:ln>
            <a:effectLst/>
          </p:spPr>
          <p:txBody>
            <a:bodyPr lIns="104498" tIns="52249" rIns="104498" bIns="52249">
              <a:spAutoFit/>
            </a:bodyPr>
            <a:lstStyle/>
            <a:p>
              <a:endParaRPr lang="fr-FR"/>
            </a:p>
          </p:txBody>
        </p:sp>
        <p:sp>
          <p:nvSpPr>
            <p:cNvPr id="13345" name="Line 33"/>
            <p:cNvSpPr>
              <a:spLocks noChangeShapeType="1"/>
            </p:cNvSpPr>
            <p:nvPr/>
          </p:nvSpPr>
          <p:spPr bwMode="auto">
            <a:xfrm>
              <a:off x="4945" y="1159"/>
              <a:ext cx="1" cy="1195"/>
            </a:xfrm>
            <a:prstGeom prst="line">
              <a:avLst/>
            </a:prstGeom>
            <a:noFill/>
            <a:ln w="19050">
              <a:solidFill>
                <a:srgbClr val="C20F24"/>
              </a:solidFill>
              <a:prstDash val="sysDot"/>
              <a:round/>
              <a:headEnd/>
              <a:tailEnd/>
            </a:ln>
            <a:effectLst/>
          </p:spPr>
          <p:txBody>
            <a:bodyPr lIns="104498" tIns="52249" rIns="104498" bIns="52249">
              <a:spAutoFit/>
            </a:bodyPr>
            <a:lstStyle/>
            <a:p>
              <a:endParaRPr lang="fr-FR"/>
            </a:p>
          </p:txBody>
        </p:sp>
        <p:sp>
          <p:nvSpPr>
            <p:cNvPr id="13346" name="Line 34"/>
            <p:cNvSpPr>
              <a:spLocks noChangeShapeType="1"/>
            </p:cNvSpPr>
            <p:nvPr/>
          </p:nvSpPr>
          <p:spPr bwMode="auto">
            <a:xfrm>
              <a:off x="4153" y="1159"/>
              <a:ext cx="0" cy="1195"/>
            </a:xfrm>
            <a:prstGeom prst="line">
              <a:avLst/>
            </a:prstGeom>
            <a:noFill/>
            <a:ln w="19050">
              <a:solidFill>
                <a:srgbClr val="C20F24"/>
              </a:solidFill>
              <a:prstDash val="sysDot"/>
              <a:round/>
              <a:headEnd/>
              <a:tailEnd/>
            </a:ln>
            <a:effectLst/>
          </p:spPr>
          <p:txBody>
            <a:bodyPr lIns="104498" tIns="52249" rIns="104498" bIns="52249">
              <a:spAutoFit/>
            </a:bodyPr>
            <a:lstStyle/>
            <a:p>
              <a:endParaRPr lang="fr-FR"/>
            </a:p>
          </p:txBody>
        </p:sp>
        <p:sp>
          <p:nvSpPr>
            <p:cNvPr id="13347" name="Line 35"/>
            <p:cNvSpPr>
              <a:spLocks noChangeShapeType="1"/>
            </p:cNvSpPr>
            <p:nvPr/>
          </p:nvSpPr>
          <p:spPr bwMode="auto">
            <a:xfrm>
              <a:off x="5344" y="1144"/>
              <a:ext cx="1" cy="1195"/>
            </a:xfrm>
            <a:prstGeom prst="line">
              <a:avLst/>
            </a:prstGeom>
            <a:noFill/>
            <a:ln w="19050">
              <a:solidFill>
                <a:srgbClr val="C20F24"/>
              </a:solidFill>
              <a:prstDash val="sysDot"/>
              <a:round/>
              <a:headEnd/>
              <a:tailEnd/>
            </a:ln>
            <a:effectLst/>
          </p:spPr>
          <p:txBody>
            <a:bodyPr lIns="104498" tIns="52249" rIns="104498" bIns="52249">
              <a:spAutoFit/>
            </a:bodyPr>
            <a:lstStyle/>
            <a:p>
              <a:endParaRPr lang="fr-FR"/>
            </a:p>
          </p:txBody>
        </p:sp>
      </p:grpSp>
      <p:sp>
        <p:nvSpPr>
          <p:cNvPr id="13364" name="Text Box 52"/>
          <p:cNvSpPr txBox="1">
            <a:spLocks noChangeArrowheads="1"/>
          </p:cNvSpPr>
          <p:nvPr/>
        </p:nvSpPr>
        <p:spPr bwMode="auto">
          <a:xfrm>
            <a:off x="107950" y="115888"/>
            <a:ext cx="4751388" cy="469900"/>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sz="2400" b="1" dirty="0">
                <a:solidFill>
                  <a:schemeClr val="accent2"/>
                </a:solidFill>
                <a:cs typeface="Arial" charset="0"/>
              </a:rPr>
              <a:t>La Matière comme une Onde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2159000" y="249302"/>
            <a:ext cx="4895314" cy="1107996"/>
          </a:xfrm>
          <a:prstGeom prst="rect">
            <a:avLst/>
          </a:prstGeom>
          <a:noFill/>
          <a:ln w="12700" cap="flat">
            <a:noFill/>
            <a:miter lim="800000"/>
            <a:headEnd type="none" w="med" len="med"/>
            <a:tailEnd type="none" w="med" len="med"/>
          </a:ln>
        </p:spPr>
        <p:txBody>
          <a:bodyPr wrap="none" lIns="0" tIns="0" rIns="40639" bIns="0">
            <a:spAutoFit/>
          </a:bodyPr>
          <a:lstStyle/>
          <a:p>
            <a:pPr marL="39688" algn="ctr"/>
            <a:r>
              <a:rPr lang="en-US" b="1" dirty="0" smtClean="0">
                <a:solidFill>
                  <a:srgbClr val="FF0000"/>
                </a:solidFill>
                <a:cs typeface="Times" charset="0"/>
              </a:rPr>
              <a:t>Nouveau Aspect </a:t>
            </a:r>
          </a:p>
          <a:p>
            <a:pPr marL="39688" algn="ctr"/>
            <a:r>
              <a:rPr lang="en-US" b="1" dirty="0" err="1" smtClean="0">
                <a:solidFill>
                  <a:srgbClr val="333399"/>
                </a:solidFill>
                <a:cs typeface="Times" charset="0"/>
              </a:rPr>
              <a:t>Perte</a:t>
            </a:r>
            <a:r>
              <a:rPr lang="en-US" b="1" dirty="0" smtClean="0">
                <a:solidFill>
                  <a:srgbClr val="333399"/>
                </a:solidFill>
                <a:cs typeface="Times" charset="0"/>
              </a:rPr>
              <a:t> de </a:t>
            </a:r>
            <a:r>
              <a:rPr lang="en-US" b="1" dirty="0" err="1" smtClean="0">
                <a:solidFill>
                  <a:srgbClr val="333399"/>
                </a:solidFill>
                <a:cs typeface="Times" charset="0"/>
              </a:rPr>
              <a:t>discernabilité</a:t>
            </a:r>
            <a:r>
              <a:rPr lang="en-US" b="1" dirty="0" smtClean="0">
                <a:solidFill>
                  <a:srgbClr val="333399"/>
                </a:solidFill>
                <a:cs typeface="Times" charset="0"/>
              </a:rPr>
              <a:t> </a:t>
            </a:r>
            <a:r>
              <a:rPr lang="en-US" b="1" dirty="0">
                <a:solidFill>
                  <a:srgbClr val="333399"/>
                </a:solidFill>
                <a:cs typeface="Times" charset="0"/>
              </a:rPr>
              <a:t>par la </a:t>
            </a:r>
            <a:r>
              <a:rPr lang="en-US" b="1" dirty="0" err="1">
                <a:solidFill>
                  <a:srgbClr val="333399"/>
                </a:solidFill>
                <a:cs typeface="Times" charset="0"/>
              </a:rPr>
              <a:t>mesure</a:t>
            </a:r>
            <a:endParaRPr lang="en-US" b="1" dirty="0">
              <a:solidFill>
                <a:srgbClr val="333399"/>
              </a:solidFill>
              <a:cs typeface="Times" charset="0"/>
            </a:endParaRPr>
          </a:p>
          <a:p>
            <a:pPr marL="39688" algn="ctr"/>
            <a:r>
              <a:rPr lang="en-US" b="1" dirty="0">
                <a:solidFill>
                  <a:srgbClr val="C00000"/>
                </a:solidFill>
                <a:cs typeface="Times" charset="0"/>
              </a:rPr>
              <a:t>Relation </a:t>
            </a:r>
            <a:r>
              <a:rPr lang="en-US" b="1" dirty="0" err="1">
                <a:solidFill>
                  <a:srgbClr val="C00000"/>
                </a:solidFill>
                <a:cs typeface="Times" charset="0"/>
              </a:rPr>
              <a:t>d’incertitude</a:t>
            </a:r>
            <a:r>
              <a:rPr lang="en-US" b="1" dirty="0">
                <a:solidFill>
                  <a:srgbClr val="C00000"/>
                </a:solidFill>
                <a:cs typeface="Times" charset="0"/>
              </a:rPr>
              <a:t> </a:t>
            </a:r>
            <a:r>
              <a:rPr lang="en-US" b="1" dirty="0" err="1">
                <a:solidFill>
                  <a:srgbClr val="C00000"/>
                </a:solidFill>
                <a:cs typeface="Times" charset="0"/>
              </a:rPr>
              <a:t>d’Heisenberg</a:t>
            </a:r>
            <a:endParaRPr lang="en-US" b="1" dirty="0">
              <a:solidFill>
                <a:srgbClr val="C00000"/>
              </a:solidFill>
              <a:cs typeface="Times" charset="0"/>
            </a:endParaRPr>
          </a:p>
        </p:txBody>
      </p:sp>
      <p:sp>
        <p:nvSpPr>
          <p:cNvPr id="19459" name="Rectangle 3"/>
          <p:cNvSpPr>
            <a:spLocks/>
          </p:cNvSpPr>
          <p:nvPr/>
        </p:nvSpPr>
        <p:spPr bwMode="auto">
          <a:xfrm>
            <a:off x="152400" y="1925641"/>
            <a:ext cx="4062410" cy="1574797"/>
          </a:xfrm>
          <a:prstGeom prst="rect">
            <a:avLst/>
          </a:prstGeom>
          <a:noFill/>
          <a:ln w="12700" cap="flat">
            <a:noFill/>
            <a:miter lim="800000"/>
            <a:headEnd type="none" w="med" len="med"/>
            <a:tailEnd type="none" w="med" len="med"/>
          </a:ln>
        </p:spPr>
        <p:txBody>
          <a:bodyPr lIns="0" tIns="0" rIns="40639" bIns="0"/>
          <a:lstStyle/>
          <a:p>
            <a:pPr marL="39688"/>
            <a:r>
              <a:rPr lang="en-US" sz="2000" dirty="0">
                <a:solidFill>
                  <a:schemeClr val="tx1"/>
                </a:solidFill>
                <a:cs typeface="Times" charset="0"/>
              </a:rPr>
              <a:t>Le point </a:t>
            </a:r>
            <a:r>
              <a:rPr lang="en-US" sz="2000" dirty="0" err="1">
                <a:solidFill>
                  <a:schemeClr val="tx1"/>
                </a:solidFill>
                <a:cs typeface="Times" charset="0"/>
              </a:rPr>
              <a:t>d’impact</a:t>
            </a:r>
            <a:r>
              <a:rPr lang="en-US" sz="2000" dirty="0">
                <a:solidFill>
                  <a:schemeClr val="tx1"/>
                </a:solidFill>
                <a:cs typeface="Times" charset="0"/>
              </a:rPr>
              <a:t> de la </a:t>
            </a:r>
            <a:r>
              <a:rPr lang="en-US" sz="2000" dirty="0" err="1">
                <a:solidFill>
                  <a:schemeClr val="tx1"/>
                </a:solidFill>
                <a:cs typeface="Times" charset="0"/>
              </a:rPr>
              <a:t>particule</a:t>
            </a:r>
            <a:r>
              <a:rPr lang="en-US" sz="2000" dirty="0">
                <a:solidFill>
                  <a:schemeClr val="tx1"/>
                </a:solidFill>
                <a:cs typeface="Times" charset="0"/>
              </a:rPr>
              <a:t> </a:t>
            </a:r>
            <a:r>
              <a:rPr lang="en-US" sz="2000" dirty="0" err="1">
                <a:solidFill>
                  <a:schemeClr val="tx1"/>
                </a:solidFill>
                <a:cs typeface="Times" charset="0"/>
              </a:rPr>
              <a:t>sur</a:t>
            </a:r>
            <a:r>
              <a:rPr lang="en-US" sz="2000" dirty="0">
                <a:solidFill>
                  <a:schemeClr val="tx1"/>
                </a:solidFill>
                <a:cs typeface="Times" charset="0"/>
              </a:rPr>
              <a:t> </a:t>
            </a:r>
            <a:r>
              <a:rPr lang="en-US" sz="2000" dirty="0" err="1">
                <a:solidFill>
                  <a:schemeClr val="tx1"/>
                </a:solidFill>
                <a:cs typeface="Times" charset="0"/>
              </a:rPr>
              <a:t>l’écran</a:t>
            </a:r>
            <a:r>
              <a:rPr lang="en-US" sz="2000" dirty="0">
                <a:solidFill>
                  <a:schemeClr val="tx1"/>
                </a:solidFill>
                <a:cs typeface="Times" charset="0"/>
              </a:rPr>
              <a:t> </a:t>
            </a:r>
            <a:r>
              <a:rPr lang="en-US" sz="2000" dirty="0" err="1">
                <a:solidFill>
                  <a:schemeClr val="tx1"/>
                </a:solidFill>
                <a:cs typeface="Times" charset="0"/>
              </a:rPr>
              <a:t>est</a:t>
            </a:r>
            <a:r>
              <a:rPr lang="en-US" sz="2000" dirty="0">
                <a:solidFill>
                  <a:schemeClr val="tx1"/>
                </a:solidFill>
                <a:cs typeface="Times" charset="0"/>
              </a:rPr>
              <a:t> </a:t>
            </a:r>
            <a:r>
              <a:rPr lang="en-US" sz="2000" dirty="0" err="1">
                <a:solidFill>
                  <a:schemeClr val="tx1"/>
                </a:solidFill>
                <a:cs typeface="Times" charset="0"/>
              </a:rPr>
              <a:t>aléatoire</a:t>
            </a:r>
            <a:r>
              <a:rPr lang="en-US" sz="2000" dirty="0">
                <a:solidFill>
                  <a:schemeClr val="tx1"/>
                </a:solidFill>
                <a:cs typeface="Times" charset="0"/>
              </a:rPr>
              <a:t>, on </a:t>
            </a:r>
            <a:r>
              <a:rPr lang="en-US" sz="2000" dirty="0" err="1">
                <a:solidFill>
                  <a:schemeClr val="tx1"/>
                </a:solidFill>
                <a:cs typeface="Times" charset="0"/>
              </a:rPr>
              <a:t>peut</a:t>
            </a:r>
            <a:r>
              <a:rPr lang="en-US" sz="2000" dirty="0">
                <a:solidFill>
                  <a:schemeClr val="tx1"/>
                </a:solidFill>
                <a:cs typeface="Times" charset="0"/>
              </a:rPr>
              <a:t> </a:t>
            </a:r>
            <a:r>
              <a:rPr lang="en-US" sz="2000" dirty="0" err="1">
                <a:solidFill>
                  <a:schemeClr val="tx1"/>
                </a:solidFill>
                <a:cs typeface="Times" charset="0"/>
              </a:rPr>
              <a:t>donc</a:t>
            </a:r>
            <a:r>
              <a:rPr lang="en-US" sz="2000" dirty="0">
                <a:solidFill>
                  <a:schemeClr val="tx1"/>
                </a:solidFill>
                <a:cs typeface="Times" charset="0"/>
              </a:rPr>
              <a:t> </a:t>
            </a:r>
            <a:r>
              <a:rPr lang="en-US" sz="2000" dirty="0" err="1">
                <a:solidFill>
                  <a:schemeClr val="tx1"/>
                </a:solidFill>
                <a:cs typeface="Times" charset="0"/>
              </a:rPr>
              <a:t>définir</a:t>
            </a:r>
            <a:r>
              <a:rPr lang="en-US" sz="2000" dirty="0">
                <a:solidFill>
                  <a:schemeClr val="tx1"/>
                </a:solidFill>
                <a:cs typeface="Times" charset="0"/>
              </a:rPr>
              <a:t> des positions </a:t>
            </a:r>
            <a:r>
              <a:rPr lang="en-US" sz="2000" dirty="0" err="1">
                <a:solidFill>
                  <a:schemeClr val="tx1"/>
                </a:solidFill>
                <a:cs typeface="Times" charset="0"/>
              </a:rPr>
              <a:t>moyennes</a:t>
            </a:r>
            <a:r>
              <a:rPr lang="en-US" sz="2000" dirty="0">
                <a:solidFill>
                  <a:schemeClr val="tx1"/>
                </a:solidFill>
                <a:cs typeface="Times" charset="0"/>
              </a:rPr>
              <a:t> et un </a:t>
            </a:r>
            <a:r>
              <a:rPr lang="en-US" sz="2000" dirty="0" err="1">
                <a:solidFill>
                  <a:schemeClr val="tx1"/>
                </a:solidFill>
                <a:cs typeface="Times" charset="0"/>
              </a:rPr>
              <a:t>écart</a:t>
            </a:r>
            <a:r>
              <a:rPr lang="en-US" sz="2000" dirty="0">
                <a:solidFill>
                  <a:schemeClr val="tx1"/>
                </a:solidFill>
                <a:cs typeface="Times" charset="0"/>
              </a:rPr>
              <a:t> </a:t>
            </a:r>
            <a:r>
              <a:rPr lang="en-US" sz="2000" dirty="0" smtClean="0">
                <a:solidFill>
                  <a:schemeClr val="tx1"/>
                </a:solidFill>
                <a:latin typeface="Tahoma"/>
                <a:ea typeface="Tahoma"/>
                <a:cs typeface="Tahoma"/>
                <a:sym typeface="Symbol" charset="2"/>
              </a:rPr>
              <a:t>∆</a:t>
            </a:r>
            <a:r>
              <a:rPr lang="en-US" sz="2000" dirty="0" smtClean="0">
                <a:solidFill>
                  <a:schemeClr val="tx1"/>
                </a:solidFill>
                <a:cs typeface="Times" charset="0"/>
              </a:rPr>
              <a:t>x </a:t>
            </a:r>
            <a:r>
              <a:rPr lang="en-US" sz="2000" dirty="0">
                <a:solidFill>
                  <a:schemeClr val="tx1"/>
                </a:solidFill>
                <a:cs typeface="Times" charset="0"/>
              </a:rPr>
              <a:t>à </a:t>
            </a:r>
            <a:r>
              <a:rPr lang="en-US" sz="2000" dirty="0" err="1">
                <a:solidFill>
                  <a:schemeClr val="tx1"/>
                </a:solidFill>
                <a:cs typeface="Times" charset="0"/>
              </a:rPr>
              <a:t>cette</a:t>
            </a:r>
            <a:r>
              <a:rPr lang="en-US" sz="2000" dirty="0">
                <a:solidFill>
                  <a:schemeClr val="tx1"/>
                </a:solidFill>
                <a:cs typeface="Times" charset="0"/>
              </a:rPr>
              <a:t> </a:t>
            </a:r>
            <a:r>
              <a:rPr lang="en-US" sz="2000" dirty="0" err="1">
                <a:solidFill>
                  <a:schemeClr val="tx1"/>
                </a:solidFill>
                <a:cs typeface="Times" charset="0"/>
              </a:rPr>
              <a:t>moyenne</a:t>
            </a:r>
            <a:endParaRPr lang="en-US" sz="2000" dirty="0">
              <a:solidFill>
                <a:schemeClr val="tx1"/>
              </a:solidFill>
              <a:cs typeface="Times" charset="0"/>
            </a:endParaRPr>
          </a:p>
        </p:txBody>
      </p:sp>
      <p:pic>
        <p:nvPicPr>
          <p:cNvPr id="19460" name="Picture 4"/>
          <p:cNvPicPr>
            <a:picLocks noChangeArrowheads="1"/>
          </p:cNvPicPr>
          <p:nvPr/>
        </p:nvPicPr>
        <p:blipFill>
          <a:blip r:embed="rId2"/>
          <a:srcRect/>
          <a:stretch>
            <a:fillRect/>
          </a:stretch>
        </p:blipFill>
        <p:spPr bwMode="auto">
          <a:xfrm>
            <a:off x="2100250" y="3727456"/>
            <a:ext cx="685800" cy="558800"/>
          </a:xfrm>
          <a:prstGeom prst="rect">
            <a:avLst/>
          </a:prstGeom>
          <a:noFill/>
          <a:ln w="9525" cap="flat">
            <a:noFill/>
            <a:miter lim="800000"/>
            <a:headEnd/>
            <a:tailEnd/>
          </a:ln>
        </p:spPr>
      </p:pic>
      <p:sp>
        <p:nvSpPr>
          <p:cNvPr id="19461" name="Rectangle 5"/>
          <p:cNvSpPr>
            <a:spLocks/>
          </p:cNvSpPr>
          <p:nvPr/>
        </p:nvSpPr>
        <p:spPr bwMode="auto">
          <a:xfrm>
            <a:off x="152400" y="3800480"/>
            <a:ext cx="1834027" cy="307777"/>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2000" dirty="0" err="1">
                <a:solidFill>
                  <a:schemeClr val="tx1"/>
                </a:solidFill>
                <a:cs typeface="Times" charset="0"/>
              </a:rPr>
              <a:t>L’interfrange</a:t>
            </a:r>
            <a:r>
              <a:rPr lang="en-US" sz="2000" dirty="0">
                <a:solidFill>
                  <a:schemeClr val="tx1"/>
                </a:solidFill>
                <a:cs typeface="Times" charset="0"/>
              </a:rPr>
              <a:t> </a:t>
            </a:r>
            <a:r>
              <a:rPr lang="en-US" sz="2000" dirty="0" err="1">
                <a:solidFill>
                  <a:schemeClr val="tx1"/>
                </a:solidFill>
                <a:cs typeface="Times" charset="0"/>
              </a:rPr>
              <a:t>est</a:t>
            </a:r>
            <a:r>
              <a:rPr lang="en-US" sz="2000" dirty="0">
                <a:solidFill>
                  <a:schemeClr val="tx1"/>
                </a:solidFill>
                <a:cs typeface="Times" charset="0"/>
              </a:rPr>
              <a:t> </a:t>
            </a:r>
          </a:p>
        </p:txBody>
      </p:sp>
      <p:pic>
        <p:nvPicPr>
          <p:cNvPr id="19462" name="Picture 6"/>
          <p:cNvPicPr>
            <a:picLocks noChangeArrowheads="1"/>
          </p:cNvPicPr>
          <p:nvPr/>
        </p:nvPicPr>
        <p:blipFill>
          <a:blip r:embed="rId3"/>
          <a:srcRect/>
          <a:stretch>
            <a:fillRect/>
          </a:stretch>
        </p:blipFill>
        <p:spPr bwMode="auto">
          <a:xfrm>
            <a:off x="5019684" y="4429132"/>
            <a:ext cx="838200" cy="541337"/>
          </a:xfrm>
          <a:prstGeom prst="rect">
            <a:avLst/>
          </a:prstGeom>
          <a:noFill/>
          <a:ln w="9525" cap="flat">
            <a:noFill/>
            <a:miter lim="800000"/>
            <a:headEnd/>
            <a:tailEnd/>
          </a:ln>
        </p:spPr>
      </p:pic>
      <p:sp>
        <p:nvSpPr>
          <p:cNvPr id="19463" name="Rectangle 7"/>
          <p:cNvSpPr>
            <a:spLocks/>
          </p:cNvSpPr>
          <p:nvPr/>
        </p:nvSpPr>
        <p:spPr bwMode="auto">
          <a:xfrm>
            <a:off x="152400" y="4514860"/>
            <a:ext cx="4404731" cy="307777"/>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2000" dirty="0">
                <a:solidFill>
                  <a:schemeClr val="tx1"/>
                </a:solidFill>
                <a:cs typeface="Times" charset="0"/>
              </a:rPr>
              <a:t>Pour observer les </a:t>
            </a:r>
            <a:r>
              <a:rPr lang="en-US" sz="2000" dirty="0" err="1" smtClean="0">
                <a:solidFill>
                  <a:schemeClr val="tx1"/>
                </a:solidFill>
                <a:cs typeface="Times" charset="0"/>
              </a:rPr>
              <a:t>franges</a:t>
            </a:r>
            <a:r>
              <a:rPr lang="en-US" sz="2000" dirty="0" smtClean="0">
                <a:solidFill>
                  <a:schemeClr val="tx1"/>
                </a:solidFill>
                <a:cs typeface="Times" charset="0"/>
              </a:rPr>
              <a:t>, </a:t>
            </a:r>
            <a:r>
              <a:rPr lang="en-US" sz="2000" dirty="0" err="1">
                <a:solidFill>
                  <a:schemeClr val="tx1"/>
                </a:solidFill>
                <a:cs typeface="Times" charset="0"/>
              </a:rPr>
              <a:t>il</a:t>
            </a:r>
            <a:r>
              <a:rPr lang="en-US" sz="2000" dirty="0">
                <a:solidFill>
                  <a:schemeClr val="tx1"/>
                </a:solidFill>
                <a:cs typeface="Times" charset="0"/>
              </a:rPr>
              <a:t> </a:t>
            </a:r>
            <a:r>
              <a:rPr lang="en-US" sz="2000" dirty="0" err="1">
                <a:solidFill>
                  <a:schemeClr val="tx1"/>
                </a:solidFill>
                <a:cs typeface="Times" charset="0"/>
              </a:rPr>
              <a:t>faut</a:t>
            </a:r>
            <a:r>
              <a:rPr lang="en-US" sz="2000" dirty="0">
                <a:solidFill>
                  <a:schemeClr val="tx1"/>
                </a:solidFill>
                <a:cs typeface="Times" charset="0"/>
              </a:rPr>
              <a:t> </a:t>
            </a:r>
            <a:r>
              <a:rPr lang="en-US" sz="2000" dirty="0" err="1">
                <a:solidFill>
                  <a:schemeClr val="tx1"/>
                </a:solidFill>
                <a:cs typeface="Times" charset="0"/>
              </a:rPr>
              <a:t>donc</a:t>
            </a:r>
            <a:r>
              <a:rPr lang="en-US" sz="2000" dirty="0">
                <a:solidFill>
                  <a:schemeClr val="tx1"/>
                </a:solidFill>
                <a:cs typeface="Times" charset="0"/>
              </a:rPr>
              <a:t> que</a:t>
            </a:r>
          </a:p>
        </p:txBody>
      </p:sp>
      <p:sp>
        <p:nvSpPr>
          <p:cNvPr id="19464" name="Rectangle 8"/>
          <p:cNvSpPr>
            <a:spLocks/>
          </p:cNvSpPr>
          <p:nvPr/>
        </p:nvSpPr>
        <p:spPr bwMode="auto">
          <a:xfrm>
            <a:off x="258766" y="5195906"/>
            <a:ext cx="8528076" cy="876300"/>
          </a:xfrm>
          <a:prstGeom prst="rect">
            <a:avLst/>
          </a:prstGeom>
          <a:noFill/>
          <a:ln w="12700" cap="flat">
            <a:noFill/>
            <a:miter lim="800000"/>
            <a:headEnd type="none" w="med" len="med"/>
            <a:tailEnd type="none" w="med" len="med"/>
          </a:ln>
        </p:spPr>
        <p:txBody>
          <a:bodyPr lIns="0" tIns="0" rIns="40639" bIns="0"/>
          <a:lstStyle/>
          <a:p>
            <a:pPr marL="39688"/>
            <a:r>
              <a:rPr lang="en-US" sz="2000" dirty="0">
                <a:solidFill>
                  <a:schemeClr val="tx1"/>
                </a:solidFill>
                <a:cs typeface="Times" charset="0"/>
              </a:rPr>
              <a:t>Pour savoir </a:t>
            </a:r>
            <a:r>
              <a:rPr lang="en-US" sz="2000" dirty="0" err="1">
                <a:solidFill>
                  <a:schemeClr val="tx1"/>
                </a:solidFill>
                <a:cs typeface="Times" charset="0"/>
              </a:rPr>
              <a:t>si</a:t>
            </a:r>
            <a:r>
              <a:rPr lang="en-US" sz="2000" dirty="0">
                <a:solidFill>
                  <a:schemeClr val="tx1"/>
                </a:solidFill>
                <a:cs typeface="Times" charset="0"/>
              </a:rPr>
              <a:t> </a:t>
            </a:r>
            <a:r>
              <a:rPr lang="en-US" sz="2000" dirty="0" err="1">
                <a:solidFill>
                  <a:schemeClr val="tx1"/>
                </a:solidFill>
                <a:cs typeface="Times" charset="0"/>
              </a:rPr>
              <a:t>une</a:t>
            </a:r>
            <a:r>
              <a:rPr lang="en-US" sz="2000" dirty="0">
                <a:solidFill>
                  <a:schemeClr val="tx1"/>
                </a:solidFill>
                <a:cs typeface="Times" charset="0"/>
              </a:rPr>
              <a:t> </a:t>
            </a:r>
            <a:r>
              <a:rPr lang="en-US" sz="2000" dirty="0" err="1">
                <a:solidFill>
                  <a:schemeClr val="tx1"/>
                </a:solidFill>
                <a:cs typeface="Times" charset="0"/>
              </a:rPr>
              <a:t>particule</a:t>
            </a:r>
            <a:r>
              <a:rPr lang="en-US" sz="2000" dirty="0">
                <a:solidFill>
                  <a:schemeClr val="tx1"/>
                </a:solidFill>
                <a:cs typeface="Times" charset="0"/>
              </a:rPr>
              <a:t> </a:t>
            </a:r>
            <a:r>
              <a:rPr lang="en-US" sz="2000" dirty="0" err="1">
                <a:solidFill>
                  <a:schemeClr val="tx1"/>
                </a:solidFill>
                <a:cs typeface="Times" charset="0"/>
              </a:rPr>
              <a:t>est</a:t>
            </a:r>
            <a:r>
              <a:rPr lang="en-US" sz="2000" dirty="0">
                <a:solidFill>
                  <a:schemeClr val="tx1"/>
                </a:solidFill>
                <a:cs typeface="Times" charset="0"/>
              </a:rPr>
              <a:t> </a:t>
            </a:r>
            <a:r>
              <a:rPr lang="en-US" sz="2000" dirty="0" err="1">
                <a:solidFill>
                  <a:schemeClr val="tx1"/>
                </a:solidFill>
                <a:cs typeface="Times" charset="0"/>
              </a:rPr>
              <a:t>passée</a:t>
            </a:r>
            <a:r>
              <a:rPr lang="en-US" sz="2000" dirty="0">
                <a:solidFill>
                  <a:schemeClr val="tx1"/>
                </a:solidFill>
                <a:cs typeface="Times" charset="0"/>
              </a:rPr>
              <a:t> par F</a:t>
            </a:r>
            <a:r>
              <a:rPr lang="en-US" sz="2000" baseline="-25000" dirty="0">
                <a:solidFill>
                  <a:schemeClr val="tx1"/>
                </a:solidFill>
                <a:cs typeface="Times" charset="0"/>
              </a:rPr>
              <a:t>1</a:t>
            </a:r>
            <a:r>
              <a:rPr lang="en-US" sz="2000" dirty="0">
                <a:solidFill>
                  <a:schemeClr val="tx1"/>
                </a:solidFill>
                <a:cs typeface="Times" charset="0"/>
              </a:rPr>
              <a:t> </a:t>
            </a:r>
            <a:r>
              <a:rPr lang="en-US" sz="2000" dirty="0" err="1">
                <a:solidFill>
                  <a:schemeClr val="tx1"/>
                </a:solidFill>
                <a:cs typeface="Times" charset="0"/>
              </a:rPr>
              <a:t>ou</a:t>
            </a:r>
            <a:r>
              <a:rPr lang="en-US" sz="2000" dirty="0">
                <a:solidFill>
                  <a:schemeClr val="tx1"/>
                </a:solidFill>
                <a:cs typeface="Times" charset="0"/>
              </a:rPr>
              <a:t> F</a:t>
            </a:r>
            <a:r>
              <a:rPr lang="en-US" sz="2000" baseline="-25000" dirty="0">
                <a:solidFill>
                  <a:schemeClr val="tx1"/>
                </a:solidFill>
                <a:cs typeface="Times" charset="0"/>
              </a:rPr>
              <a:t>2</a:t>
            </a:r>
            <a:r>
              <a:rPr lang="en-US" sz="2000" dirty="0">
                <a:solidFill>
                  <a:schemeClr val="tx1"/>
                </a:solidFill>
                <a:cs typeface="Times" charset="0"/>
              </a:rPr>
              <a:t>, </a:t>
            </a:r>
            <a:r>
              <a:rPr lang="en-US" sz="2000" dirty="0">
                <a:solidFill>
                  <a:srgbClr val="C00000"/>
                </a:solidFill>
                <a:cs typeface="Times" charset="0"/>
              </a:rPr>
              <a:t>on </a:t>
            </a:r>
            <a:r>
              <a:rPr lang="en-US" sz="2000" dirty="0" err="1">
                <a:solidFill>
                  <a:srgbClr val="C00000"/>
                </a:solidFill>
                <a:cs typeface="Times" charset="0"/>
              </a:rPr>
              <a:t>peut</a:t>
            </a:r>
            <a:r>
              <a:rPr lang="en-US" sz="2000" dirty="0">
                <a:solidFill>
                  <a:srgbClr val="C00000"/>
                </a:solidFill>
                <a:cs typeface="Times" charset="0"/>
              </a:rPr>
              <a:t> </a:t>
            </a:r>
            <a:r>
              <a:rPr lang="en-US" sz="2000" dirty="0" err="1">
                <a:solidFill>
                  <a:srgbClr val="C00000"/>
                </a:solidFill>
                <a:cs typeface="Times" charset="0"/>
              </a:rPr>
              <a:t>mesurer</a:t>
            </a:r>
            <a:r>
              <a:rPr lang="en-US" sz="2000" dirty="0">
                <a:solidFill>
                  <a:srgbClr val="C00000"/>
                </a:solidFill>
                <a:cs typeface="Times" charset="0"/>
              </a:rPr>
              <a:t> la </a:t>
            </a:r>
            <a:r>
              <a:rPr lang="en-US" sz="2000" dirty="0" err="1">
                <a:solidFill>
                  <a:srgbClr val="C00000"/>
                </a:solidFill>
                <a:cs typeface="Times" charset="0"/>
              </a:rPr>
              <a:t>composante</a:t>
            </a:r>
            <a:r>
              <a:rPr lang="en-US" sz="2000" dirty="0">
                <a:solidFill>
                  <a:srgbClr val="C00000"/>
                </a:solidFill>
                <a:cs typeface="Times" charset="0"/>
              </a:rPr>
              <a:t> </a:t>
            </a:r>
            <a:r>
              <a:rPr lang="en-US" sz="2000" dirty="0" err="1">
                <a:solidFill>
                  <a:srgbClr val="C00000"/>
                </a:solidFill>
                <a:cs typeface="Times" charset="0"/>
              </a:rPr>
              <a:t>verticale</a:t>
            </a:r>
            <a:r>
              <a:rPr lang="en-US" sz="2000" dirty="0">
                <a:solidFill>
                  <a:srgbClr val="C00000"/>
                </a:solidFill>
                <a:cs typeface="Times" charset="0"/>
              </a:rPr>
              <a:t> de la </a:t>
            </a:r>
            <a:r>
              <a:rPr lang="en-US" sz="2000" dirty="0" err="1">
                <a:solidFill>
                  <a:srgbClr val="C00000"/>
                </a:solidFill>
                <a:cs typeface="Times" charset="0"/>
              </a:rPr>
              <a:t>quantité</a:t>
            </a:r>
            <a:r>
              <a:rPr lang="en-US" sz="2000" dirty="0">
                <a:solidFill>
                  <a:srgbClr val="C00000"/>
                </a:solidFill>
                <a:cs typeface="Times" charset="0"/>
              </a:rPr>
              <a:t> de </a:t>
            </a:r>
            <a:r>
              <a:rPr lang="en-US" sz="2000" dirty="0" err="1">
                <a:solidFill>
                  <a:srgbClr val="C00000"/>
                </a:solidFill>
                <a:cs typeface="Times" charset="0"/>
              </a:rPr>
              <a:t>mouvement</a:t>
            </a:r>
            <a:r>
              <a:rPr lang="en-US" sz="2000" dirty="0">
                <a:solidFill>
                  <a:srgbClr val="C00000"/>
                </a:solidFill>
                <a:cs typeface="Times" charset="0"/>
              </a:rPr>
              <a:t>: </a:t>
            </a:r>
          </a:p>
        </p:txBody>
      </p:sp>
      <p:pic>
        <p:nvPicPr>
          <p:cNvPr id="19476" name="Picture 20"/>
          <p:cNvPicPr>
            <a:picLocks noChangeArrowheads="1"/>
          </p:cNvPicPr>
          <p:nvPr/>
        </p:nvPicPr>
        <p:blipFill>
          <a:blip r:embed="rId4"/>
          <a:srcRect/>
          <a:stretch>
            <a:fillRect/>
          </a:stretch>
        </p:blipFill>
        <p:spPr bwMode="auto">
          <a:xfrm>
            <a:off x="4214810" y="1676400"/>
            <a:ext cx="4743453" cy="2609856"/>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2159000" y="249302"/>
            <a:ext cx="4895314" cy="1107996"/>
          </a:xfrm>
          <a:prstGeom prst="rect">
            <a:avLst/>
          </a:prstGeom>
          <a:noFill/>
          <a:ln w="12700" cap="flat">
            <a:noFill/>
            <a:miter lim="800000"/>
            <a:headEnd type="none" w="med" len="med"/>
            <a:tailEnd type="none" w="med" len="med"/>
          </a:ln>
        </p:spPr>
        <p:txBody>
          <a:bodyPr wrap="none" lIns="0" tIns="0" rIns="40639" bIns="0">
            <a:spAutoFit/>
          </a:bodyPr>
          <a:lstStyle/>
          <a:p>
            <a:pPr marL="39688" algn="ctr"/>
            <a:r>
              <a:rPr lang="en-US" b="1" dirty="0" smtClean="0">
                <a:solidFill>
                  <a:srgbClr val="333399"/>
                </a:solidFill>
                <a:cs typeface="Times" charset="0"/>
              </a:rPr>
              <a:t>Nouveau Aspect </a:t>
            </a:r>
          </a:p>
          <a:p>
            <a:pPr marL="39688" algn="ctr"/>
            <a:r>
              <a:rPr lang="en-US" b="1" dirty="0" err="1" smtClean="0">
                <a:solidFill>
                  <a:srgbClr val="333399"/>
                </a:solidFill>
                <a:cs typeface="Times" charset="0"/>
              </a:rPr>
              <a:t>Perte</a:t>
            </a:r>
            <a:r>
              <a:rPr lang="en-US" b="1" dirty="0" smtClean="0">
                <a:solidFill>
                  <a:srgbClr val="333399"/>
                </a:solidFill>
                <a:cs typeface="Times" charset="0"/>
              </a:rPr>
              <a:t> de </a:t>
            </a:r>
            <a:r>
              <a:rPr lang="en-US" b="1" dirty="0" err="1" smtClean="0">
                <a:solidFill>
                  <a:srgbClr val="333399"/>
                </a:solidFill>
                <a:cs typeface="Times" charset="0"/>
              </a:rPr>
              <a:t>discernabilité</a:t>
            </a:r>
            <a:r>
              <a:rPr lang="en-US" b="1" dirty="0" smtClean="0">
                <a:solidFill>
                  <a:srgbClr val="333399"/>
                </a:solidFill>
                <a:cs typeface="Times" charset="0"/>
              </a:rPr>
              <a:t> </a:t>
            </a:r>
            <a:r>
              <a:rPr lang="en-US" b="1" dirty="0">
                <a:solidFill>
                  <a:srgbClr val="333399"/>
                </a:solidFill>
                <a:cs typeface="Times" charset="0"/>
              </a:rPr>
              <a:t>par la </a:t>
            </a:r>
            <a:r>
              <a:rPr lang="en-US" b="1" dirty="0" err="1">
                <a:solidFill>
                  <a:srgbClr val="333399"/>
                </a:solidFill>
                <a:cs typeface="Times" charset="0"/>
              </a:rPr>
              <a:t>mesure</a:t>
            </a:r>
            <a:endParaRPr lang="en-US" b="1" dirty="0">
              <a:solidFill>
                <a:srgbClr val="333399"/>
              </a:solidFill>
              <a:cs typeface="Times" charset="0"/>
            </a:endParaRPr>
          </a:p>
          <a:p>
            <a:pPr marL="39688" algn="ctr"/>
            <a:r>
              <a:rPr lang="en-US" b="1" dirty="0">
                <a:solidFill>
                  <a:srgbClr val="C00000"/>
                </a:solidFill>
                <a:cs typeface="Times" charset="0"/>
              </a:rPr>
              <a:t>Relation </a:t>
            </a:r>
            <a:r>
              <a:rPr lang="en-US" b="1" dirty="0" err="1">
                <a:solidFill>
                  <a:srgbClr val="C00000"/>
                </a:solidFill>
                <a:cs typeface="Times" charset="0"/>
              </a:rPr>
              <a:t>d’incertitude</a:t>
            </a:r>
            <a:r>
              <a:rPr lang="en-US" b="1" dirty="0">
                <a:solidFill>
                  <a:srgbClr val="C00000"/>
                </a:solidFill>
                <a:cs typeface="Times" charset="0"/>
              </a:rPr>
              <a:t> </a:t>
            </a:r>
            <a:r>
              <a:rPr lang="en-US" b="1" dirty="0" err="1">
                <a:solidFill>
                  <a:srgbClr val="C00000"/>
                </a:solidFill>
                <a:cs typeface="Times" charset="0"/>
              </a:rPr>
              <a:t>d’Heisenberg</a:t>
            </a:r>
            <a:endParaRPr lang="en-US" b="1" dirty="0">
              <a:solidFill>
                <a:srgbClr val="C00000"/>
              </a:solidFill>
              <a:cs typeface="Times" charset="0"/>
            </a:endParaRPr>
          </a:p>
        </p:txBody>
      </p:sp>
      <p:pic>
        <p:nvPicPr>
          <p:cNvPr id="19465" name="Picture 9"/>
          <p:cNvPicPr>
            <a:picLocks noChangeArrowheads="1"/>
          </p:cNvPicPr>
          <p:nvPr/>
        </p:nvPicPr>
        <p:blipFill>
          <a:blip r:embed="rId3"/>
          <a:srcRect/>
          <a:stretch>
            <a:fillRect/>
          </a:stretch>
        </p:blipFill>
        <p:spPr bwMode="auto">
          <a:xfrm>
            <a:off x="214282" y="1500174"/>
            <a:ext cx="8572560" cy="857256"/>
          </a:xfrm>
          <a:prstGeom prst="rect">
            <a:avLst/>
          </a:prstGeom>
          <a:noFill/>
          <a:ln w="9525" cap="flat">
            <a:noFill/>
            <a:miter lim="800000"/>
            <a:headEnd/>
            <a:tailEnd/>
          </a:ln>
        </p:spPr>
      </p:pic>
      <p:pic>
        <p:nvPicPr>
          <p:cNvPr id="19466" name="Picture 10"/>
          <p:cNvPicPr>
            <a:picLocks noChangeArrowheads="1"/>
          </p:cNvPicPr>
          <p:nvPr/>
        </p:nvPicPr>
        <p:blipFill>
          <a:blip r:embed="rId4"/>
          <a:srcRect/>
          <a:stretch>
            <a:fillRect/>
          </a:stretch>
        </p:blipFill>
        <p:spPr bwMode="auto">
          <a:xfrm>
            <a:off x="2928926" y="2571744"/>
            <a:ext cx="1803400" cy="642942"/>
          </a:xfrm>
          <a:prstGeom prst="rect">
            <a:avLst/>
          </a:prstGeom>
          <a:noFill/>
          <a:ln w="9525" cap="flat">
            <a:noFill/>
            <a:miter lim="800000"/>
            <a:headEnd/>
            <a:tailEnd/>
          </a:ln>
        </p:spPr>
      </p:pic>
      <p:sp>
        <p:nvSpPr>
          <p:cNvPr id="19467" name="Rectangle 11"/>
          <p:cNvSpPr>
            <a:spLocks/>
          </p:cNvSpPr>
          <p:nvPr/>
        </p:nvSpPr>
        <p:spPr bwMode="auto">
          <a:xfrm>
            <a:off x="142876" y="3294066"/>
            <a:ext cx="8929718" cy="635000"/>
          </a:xfrm>
          <a:prstGeom prst="rect">
            <a:avLst/>
          </a:prstGeom>
          <a:noFill/>
          <a:ln w="12700" cap="flat">
            <a:noFill/>
            <a:miter lim="800000"/>
            <a:headEnd type="none" w="med" len="med"/>
            <a:tailEnd type="none" w="med" len="med"/>
          </a:ln>
        </p:spPr>
        <p:txBody>
          <a:bodyPr lIns="0" tIns="0" rIns="40639" bIns="0"/>
          <a:lstStyle/>
          <a:p>
            <a:pPr marL="39688" algn="just"/>
            <a:r>
              <a:rPr lang="en-US" sz="2000" i="1" dirty="0" err="1">
                <a:solidFill>
                  <a:schemeClr val="tx1"/>
                </a:solidFill>
                <a:cs typeface="Times" charset="0"/>
              </a:rPr>
              <a:t>P</a:t>
            </a:r>
            <a:r>
              <a:rPr lang="en-US" sz="2000" i="1" baseline="-25000" dirty="0" err="1">
                <a:solidFill>
                  <a:schemeClr val="tx1"/>
                </a:solidFill>
                <a:cs typeface="Times" charset="0"/>
              </a:rPr>
              <a:t>x</a:t>
            </a:r>
            <a:r>
              <a:rPr lang="en-US" sz="2000" dirty="0">
                <a:solidFill>
                  <a:schemeClr val="tx1"/>
                </a:solidFill>
                <a:cs typeface="Times" charset="0"/>
              </a:rPr>
              <a:t>: variable </a:t>
            </a:r>
            <a:r>
              <a:rPr lang="en-US" sz="2000" dirty="0" err="1">
                <a:solidFill>
                  <a:schemeClr val="tx1"/>
                </a:solidFill>
                <a:cs typeface="Times" charset="0"/>
              </a:rPr>
              <a:t>aléatoire</a:t>
            </a:r>
            <a:r>
              <a:rPr lang="en-US" sz="2000" dirty="0">
                <a:solidFill>
                  <a:schemeClr val="tx1"/>
                </a:solidFill>
                <a:cs typeface="Times" charset="0"/>
              </a:rPr>
              <a:t> et </a:t>
            </a:r>
            <a:r>
              <a:rPr lang="en-US" sz="2000" dirty="0" smtClean="0">
                <a:latin typeface="Tahoma"/>
                <a:ea typeface="Tahoma"/>
                <a:cs typeface="Tahoma"/>
                <a:sym typeface="Symbol" charset="2"/>
              </a:rPr>
              <a:t>∆</a:t>
            </a:r>
            <a:r>
              <a:rPr lang="en-US" sz="2000" dirty="0" smtClean="0">
                <a:solidFill>
                  <a:schemeClr val="tx1"/>
                </a:solidFill>
                <a:cs typeface="Times" charset="0"/>
              </a:rPr>
              <a:t>p </a:t>
            </a:r>
            <a:r>
              <a:rPr lang="en-US" sz="2000" dirty="0" err="1">
                <a:solidFill>
                  <a:schemeClr val="tx1"/>
                </a:solidFill>
                <a:cs typeface="Times" charset="0"/>
              </a:rPr>
              <a:t>l’écart</a:t>
            </a:r>
            <a:r>
              <a:rPr lang="en-US" sz="2000" dirty="0">
                <a:solidFill>
                  <a:schemeClr val="tx1"/>
                </a:solidFill>
                <a:cs typeface="Times" charset="0"/>
              </a:rPr>
              <a:t> à la </a:t>
            </a:r>
            <a:r>
              <a:rPr lang="en-US" sz="2000" dirty="0" err="1">
                <a:solidFill>
                  <a:schemeClr val="tx1"/>
                </a:solidFill>
                <a:cs typeface="Times" charset="0"/>
              </a:rPr>
              <a:t>moyenne</a:t>
            </a:r>
            <a:r>
              <a:rPr lang="en-US" sz="2000" dirty="0">
                <a:solidFill>
                  <a:schemeClr val="tx1"/>
                </a:solidFill>
                <a:cs typeface="Times" charset="0"/>
              </a:rPr>
              <a:t> de </a:t>
            </a:r>
            <a:r>
              <a:rPr lang="en-US" sz="2000" dirty="0" err="1">
                <a:solidFill>
                  <a:schemeClr val="tx1"/>
                </a:solidFill>
                <a:cs typeface="Times" charset="0"/>
              </a:rPr>
              <a:t>cette</a:t>
            </a:r>
            <a:r>
              <a:rPr lang="en-US" sz="2000" dirty="0">
                <a:solidFill>
                  <a:schemeClr val="tx1"/>
                </a:solidFill>
                <a:cs typeface="Times" charset="0"/>
              </a:rPr>
              <a:t> variable. On </a:t>
            </a:r>
            <a:r>
              <a:rPr lang="en-US" sz="2000" dirty="0" err="1">
                <a:solidFill>
                  <a:schemeClr val="tx1"/>
                </a:solidFill>
                <a:cs typeface="Times" charset="0"/>
              </a:rPr>
              <a:t>pourra</a:t>
            </a:r>
            <a:r>
              <a:rPr lang="en-US" sz="2000" dirty="0">
                <a:solidFill>
                  <a:schemeClr val="tx1"/>
                </a:solidFill>
                <a:cs typeface="Times" charset="0"/>
              </a:rPr>
              <a:t> </a:t>
            </a:r>
            <a:r>
              <a:rPr lang="en-US" sz="2000" dirty="0" err="1">
                <a:solidFill>
                  <a:schemeClr val="tx1"/>
                </a:solidFill>
                <a:cs typeface="Times" charset="0"/>
              </a:rPr>
              <a:t>déterminer</a:t>
            </a:r>
            <a:r>
              <a:rPr lang="en-US" sz="2000" dirty="0">
                <a:solidFill>
                  <a:schemeClr val="tx1"/>
                </a:solidFill>
                <a:cs typeface="Times" charset="0"/>
              </a:rPr>
              <a:t> la </a:t>
            </a:r>
            <a:r>
              <a:rPr lang="en-US" sz="2000" dirty="0" err="1">
                <a:solidFill>
                  <a:schemeClr val="tx1"/>
                </a:solidFill>
                <a:cs typeface="Times" charset="0"/>
              </a:rPr>
              <a:t>fente</a:t>
            </a:r>
            <a:r>
              <a:rPr lang="en-US" sz="2000" dirty="0">
                <a:solidFill>
                  <a:schemeClr val="tx1"/>
                </a:solidFill>
                <a:cs typeface="Times" charset="0"/>
              </a:rPr>
              <a:t> par </a:t>
            </a:r>
            <a:r>
              <a:rPr lang="en-US" sz="2000" dirty="0" err="1">
                <a:solidFill>
                  <a:schemeClr val="tx1"/>
                </a:solidFill>
                <a:cs typeface="Times" charset="0"/>
              </a:rPr>
              <a:t>laquelle</a:t>
            </a:r>
            <a:r>
              <a:rPr lang="en-US" sz="2000" dirty="0">
                <a:solidFill>
                  <a:schemeClr val="tx1"/>
                </a:solidFill>
                <a:cs typeface="Times" charset="0"/>
              </a:rPr>
              <a:t> </a:t>
            </a:r>
            <a:r>
              <a:rPr lang="en-US" sz="2000" dirty="0" err="1">
                <a:solidFill>
                  <a:schemeClr val="tx1"/>
                </a:solidFill>
                <a:cs typeface="Times" charset="0"/>
              </a:rPr>
              <a:t>est</a:t>
            </a:r>
            <a:r>
              <a:rPr lang="en-US" sz="2000" dirty="0">
                <a:solidFill>
                  <a:schemeClr val="tx1"/>
                </a:solidFill>
                <a:cs typeface="Times" charset="0"/>
              </a:rPr>
              <a:t> </a:t>
            </a:r>
            <a:r>
              <a:rPr lang="en-US" sz="2000" dirty="0" err="1">
                <a:solidFill>
                  <a:schemeClr val="tx1"/>
                </a:solidFill>
                <a:cs typeface="Times" charset="0"/>
              </a:rPr>
              <a:t>passée</a:t>
            </a:r>
            <a:r>
              <a:rPr lang="en-US" sz="2000" dirty="0">
                <a:solidFill>
                  <a:schemeClr val="tx1"/>
                </a:solidFill>
                <a:cs typeface="Times" charset="0"/>
              </a:rPr>
              <a:t> la </a:t>
            </a:r>
            <a:r>
              <a:rPr lang="en-US" sz="2000" dirty="0" err="1">
                <a:solidFill>
                  <a:schemeClr val="tx1"/>
                </a:solidFill>
                <a:cs typeface="Times" charset="0"/>
              </a:rPr>
              <a:t>particule</a:t>
            </a:r>
            <a:r>
              <a:rPr lang="en-US" sz="2000" dirty="0">
                <a:solidFill>
                  <a:schemeClr val="tx1"/>
                </a:solidFill>
                <a:cs typeface="Times" charset="0"/>
              </a:rPr>
              <a:t> </a:t>
            </a:r>
            <a:r>
              <a:rPr lang="en-US" sz="2000" dirty="0" err="1">
                <a:solidFill>
                  <a:schemeClr val="tx1"/>
                </a:solidFill>
                <a:cs typeface="Times" charset="0"/>
              </a:rPr>
              <a:t>si</a:t>
            </a:r>
            <a:r>
              <a:rPr lang="en-US" sz="2000" dirty="0">
                <a:solidFill>
                  <a:schemeClr val="tx1"/>
                </a:solidFill>
                <a:cs typeface="Times" charset="0"/>
              </a:rPr>
              <a:t>:</a:t>
            </a:r>
          </a:p>
        </p:txBody>
      </p:sp>
      <p:pic>
        <p:nvPicPr>
          <p:cNvPr id="19468" name="Picture 12"/>
          <p:cNvPicPr>
            <a:picLocks noChangeArrowheads="1"/>
          </p:cNvPicPr>
          <p:nvPr/>
        </p:nvPicPr>
        <p:blipFill>
          <a:blip r:embed="rId5"/>
          <a:srcRect/>
          <a:stretch>
            <a:fillRect/>
          </a:stretch>
        </p:blipFill>
        <p:spPr bwMode="auto">
          <a:xfrm>
            <a:off x="6143636" y="3571876"/>
            <a:ext cx="876300" cy="533400"/>
          </a:xfrm>
          <a:prstGeom prst="rect">
            <a:avLst/>
          </a:prstGeom>
          <a:noFill/>
          <a:ln w="9525" cap="flat">
            <a:noFill/>
            <a:miter lim="800000"/>
            <a:headEnd/>
            <a:tailEnd/>
          </a:ln>
        </p:spPr>
      </p:pic>
      <p:sp>
        <p:nvSpPr>
          <p:cNvPr id="19469" name="Rectangle 13"/>
          <p:cNvSpPr>
            <a:spLocks/>
          </p:cNvSpPr>
          <p:nvPr/>
        </p:nvSpPr>
        <p:spPr bwMode="auto">
          <a:xfrm>
            <a:off x="1600200" y="4286256"/>
            <a:ext cx="7327900" cy="355600"/>
          </a:xfrm>
          <a:prstGeom prst="rect">
            <a:avLst/>
          </a:prstGeom>
          <a:noFill/>
          <a:ln w="12700" cap="flat">
            <a:noFill/>
            <a:miter lim="800000"/>
            <a:headEnd type="none" w="med" len="med"/>
            <a:tailEnd type="none" w="med" len="med"/>
          </a:ln>
        </p:spPr>
        <p:txBody>
          <a:bodyPr lIns="0" tIns="0" rIns="40639" bIns="0"/>
          <a:lstStyle/>
          <a:p>
            <a:pPr marL="39688"/>
            <a:r>
              <a:rPr lang="en-US" sz="1800" dirty="0" err="1">
                <a:solidFill>
                  <a:schemeClr val="tx1"/>
                </a:solidFill>
                <a:cs typeface="Times" charset="0"/>
              </a:rPr>
              <a:t>Une</a:t>
            </a:r>
            <a:r>
              <a:rPr lang="en-US" sz="1800" dirty="0">
                <a:solidFill>
                  <a:schemeClr val="tx1"/>
                </a:solidFill>
                <a:cs typeface="Times" charset="0"/>
              </a:rPr>
              <a:t> </a:t>
            </a:r>
            <a:r>
              <a:rPr lang="en-US" sz="1800" dirty="0" err="1">
                <a:solidFill>
                  <a:schemeClr val="tx1"/>
                </a:solidFill>
                <a:cs typeface="Times" charset="0"/>
              </a:rPr>
              <a:t>connaissance</a:t>
            </a:r>
            <a:r>
              <a:rPr lang="en-US" sz="1800" dirty="0">
                <a:solidFill>
                  <a:schemeClr val="tx1"/>
                </a:solidFill>
                <a:cs typeface="Times" charset="0"/>
              </a:rPr>
              <a:t> </a:t>
            </a:r>
            <a:r>
              <a:rPr lang="en-US" sz="1800" dirty="0" err="1">
                <a:solidFill>
                  <a:schemeClr val="tx1"/>
                </a:solidFill>
                <a:cs typeface="Times" charset="0"/>
              </a:rPr>
              <a:t>précise</a:t>
            </a:r>
            <a:r>
              <a:rPr lang="en-US" sz="1800" dirty="0">
                <a:solidFill>
                  <a:schemeClr val="tx1"/>
                </a:solidFill>
                <a:cs typeface="Times" charset="0"/>
              </a:rPr>
              <a:t> de </a:t>
            </a:r>
            <a:r>
              <a:rPr lang="en-US" sz="1800" i="1" dirty="0">
                <a:solidFill>
                  <a:schemeClr val="tx1"/>
                </a:solidFill>
                <a:cs typeface="Times" charset="0"/>
              </a:rPr>
              <a:t>p</a:t>
            </a:r>
            <a:r>
              <a:rPr lang="en-US" sz="1800" dirty="0">
                <a:solidFill>
                  <a:schemeClr val="tx1"/>
                </a:solidFill>
                <a:cs typeface="Times" charset="0"/>
              </a:rPr>
              <a:t> </a:t>
            </a:r>
            <a:r>
              <a:rPr lang="en-US" sz="1800" dirty="0" smtClean="0">
                <a:solidFill>
                  <a:schemeClr val="tx1"/>
                </a:solidFill>
                <a:cs typeface="Times" charset="0"/>
              </a:rPr>
              <a:t>(</a:t>
            </a:r>
            <a:r>
              <a:rPr lang="en-US" sz="1800" dirty="0" smtClean="0">
                <a:latin typeface="Tahoma"/>
                <a:ea typeface="Tahoma"/>
                <a:cs typeface="Tahoma"/>
                <a:sym typeface="Symbol" charset="2"/>
              </a:rPr>
              <a:t>∆</a:t>
            </a:r>
            <a:r>
              <a:rPr lang="en-US" sz="1800" i="1" dirty="0" smtClean="0">
                <a:solidFill>
                  <a:schemeClr val="tx1"/>
                </a:solidFill>
                <a:cs typeface="Times" charset="0"/>
              </a:rPr>
              <a:t>p=0</a:t>
            </a:r>
            <a:r>
              <a:rPr lang="en-US" sz="1800" i="1" dirty="0">
                <a:solidFill>
                  <a:schemeClr val="tx1"/>
                </a:solidFill>
                <a:cs typeface="Times" charset="0"/>
              </a:rPr>
              <a:t>)</a:t>
            </a:r>
            <a:r>
              <a:rPr lang="en-US" sz="1800" dirty="0">
                <a:solidFill>
                  <a:schemeClr val="tx1"/>
                </a:solidFill>
                <a:cs typeface="Times" charset="0"/>
              </a:rPr>
              <a:t> </a:t>
            </a:r>
            <a:r>
              <a:rPr lang="en-US" sz="1800" dirty="0" err="1">
                <a:solidFill>
                  <a:schemeClr val="tx1"/>
                </a:solidFill>
                <a:cs typeface="Times" charset="0"/>
              </a:rPr>
              <a:t>implique</a:t>
            </a:r>
            <a:r>
              <a:rPr lang="en-US" sz="1800" dirty="0">
                <a:solidFill>
                  <a:schemeClr val="tx1"/>
                </a:solidFill>
                <a:cs typeface="Times" charset="0"/>
              </a:rPr>
              <a:t> </a:t>
            </a:r>
            <a:r>
              <a:rPr lang="en-US" sz="1800" dirty="0" err="1">
                <a:solidFill>
                  <a:schemeClr val="tx1"/>
                </a:solidFill>
                <a:cs typeface="Times" charset="0"/>
              </a:rPr>
              <a:t>une</a:t>
            </a:r>
            <a:r>
              <a:rPr lang="en-US" sz="1800" dirty="0">
                <a:solidFill>
                  <a:schemeClr val="tx1"/>
                </a:solidFill>
                <a:cs typeface="Times" charset="0"/>
              </a:rPr>
              <a:t> incertitude </a:t>
            </a:r>
            <a:r>
              <a:rPr lang="en-US" sz="1800" dirty="0" smtClean="0">
                <a:latin typeface="Tahoma"/>
                <a:ea typeface="Tahoma"/>
                <a:cs typeface="Tahoma"/>
                <a:sym typeface="Symbol" charset="2"/>
              </a:rPr>
              <a:t>∆</a:t>
            </a:r>
            <a:r>
              <a:rPr lang="en-US" sz="1800" i="1" dirty="0" smtClean="0">
                <a:solidFill>
                  <a:schemeClr val="tx1"/>
                </a:solidFill>
                <a:cs typeface="Times" charset="0"/>
              </a:rPr>
              <a:t>x</a:t>
            </a:r>
            <a:r>
              <a:rPr lang="en-US" sz="1800" dirty="0" smtClean="0">
                <a:solidFill>
                  <a:schemeClr val="tx1"/>
                </a:solidFill>
                <a:cs typeface="Times" charset="0"/>
              </a:rPr>
              <a:t> </a:t>
            </a:r>
            <a:r>
              <a:rPr lang="en-US" sz="1800" dirty="0" err="1">
                <a:solidFill>
                  <a:schemeClr val="tx1"/>
                </a:solidFill>
                <a:cs typeface="Times" charset="0"/>
              </a:rPr>
              <a:t>très</a:t>
            </a:r>
            <a:r>
              <a:rPr lang="en-US" sz="1800" dirty="0">
                <a:solidFill>
                  <a:schemeClr val="tx1"/>
                </a:solidFill>
                <a:cs typeface="Times" charset="0"/>
              </a:rPr>
              <a:t> </a:t>
            </a:r>
            <a:r>
              <a:rPr lang="en-US" sz="1800" dirty="0" err="1">
                <a:solidFill>
                  <a:schemeClr val="tx1"/>
                </a:solidFill>
                <a:cs typeface="Times" charset="0"/>
              </a:rPr>
              <a:t>grande</a:t>
            </a:r>
            <a:endParaRPr lang="en-US" sz="1800" dirty="0">
              <a:solidFill>
                <a:schemeClr val="tx1"/>
              </a:solidFill>
              <a:cs typeface="Times" charset="0"/>
            </a:endParaRPr>
          </a:p>
        </p:txBody>
      </p:sp>
      <p:sp>
        <p:nvSpPr>
          <p:cNvPr id="19470" name="Rectangle 14"/>
          <p:cNvSpPr>
            <a:spLocks/>
          </p:cNvSpPr>
          <p:nvPr/>
        </p:nvSpPr>
        <p:spPr bwMode="auto">
          <a:xfrm>
            <a:off x="1600200" y="5000636"/>
            <a:ext cx="7325402" cy="276999"/>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800" dirty="0" err="1">
                <a:solidFill>
                  <a:schemeClr val="tx1"/>
                </a:solidFill>
                <a:cs typeface="Times" charset="0"/>
              </a:rPr>
              <a:t>Une</a:t>
            </a:r>
            <a:r>
              <a:rPr lang="en-US" sz="1800" dirty="0">
                <a:solidFill>
                  <a:schemeClr val="tx1"/>
                </a:solidFill>
                <a:cs typeface="Times" charset="0"/>
              </a:rPr>
              <a:t> </a:t>
            </a:r>
            <a:r>
              <a:rPr lang="en-US" sz="1800" dirty="0" err="1">
                <a:solidFill>
                  <a:schemeClr val="tx1"/>
                </a:solidFill>
                <a:cs typeface="Times" charset="0"/>
              </a:rPr>
              <a:t>connaissance</a:t>
            </a:r>
            <a:r>
              <a:rPr lang="en-US" sz="1800" dirty="0">
                <a:solidFill>
                  <a:schemeClr val="tx1"/>
                </a:solidFill>
                <a:cs typeface="Times" charset="0"/>
              </a:rPr>
              <a:t> </a:t>
            </a:r>
            <a:r>
              <a:rPr lang="en-US" sz="1800" dirty="0" err="1">
                <a:solidFill>
                  <a:schemeClr val="tx1"/>
                </a:solidFill>
                <a:cs typeface="Times" charset="0"/>
              </a:rPr>
              <a:t>précise</a:t>
            </a:r>
            <a:r>
              <a:rPr lang="en-US" sz="1800" dirty="0">
                <a:solidFill>
                  <a:schemeClr val="tx1"/>
                </a:solidFill>
                <a:cs typeface="Times" charset="0"/>
              </a:rPr>
              <a:t> de </a:t>
            </a:r>
            <a:r>
              <a:rPr lang="en-US" sz="1800" i="1" dirty="0">
                <a:solidFill>
                  <a:schemeClr val="tx1"/>
                </a:solidFill>
                <a:cs typeface="Times" charset="0"/>
              </a:rPr>
              <a:t>x</a:t>
            </a:r>
            <a:r>
              <a:rPr lang="en-US" sz="1800" dirty="0">
                <a:solidFill>
                  <a:schemeClr val="tx1"/>
                </a:solidFill>
                <a:cs typeface="Times" charset="0"/>
              </a:rPr>
              <a:t> </a:t>
            </a:r>
            <a:r>
              <a:rPr lang="en-US" sz="1800" dirty="0" smtClean="0">
                <a:solidFill>
                  <a:schemeClr val="tx1"/>
                </a:solidFill>
                <a:cs typeface="Times" charset="0"/>
              </a:rPr>
              <a:t>(</a:t>
            </a:r>
            <a:r>
              <a:rPr lang="en-US" sz="1800" dirty="0" smtClean="0">
                <a:latin typeface="Tahoma"/>
                <a:ea typeface="Tahoma"/>
                <a:cs typeface="Tahoma"/>
                <a:sym typeface="Symbol" charset="2"/>
              </a:rPr>
              <a:t>∆</a:t>
            </a:r>
            <a:r>
              <a:rPr lang="en-US" sz="1800" i="1" dirty="0" smtClean="0">
                <a:solidFill>
                  <a:schemeClr val="tx1"/>
                </a:solidFill>
                <a:cs typeface="Times" charset="0"/>
              </a:rPr>
              <a:t>x=0</a:t>
            </a:r>
            <a:r>
              <a:rPr lang="en-US" sz="1800" i="1" dirty="0">
                <a:solidFill>
                  <a:schemeClr val="tx1"/>
                </a:solidFill>
                <a:cs typeface="Times" charset="0"/>
              </a:rPr>
              <a:t>)</a:t>
            </a:r>
            <a:r>
              <a:rPr lang="en-US" sz="1800" dirty="0">
                <a:solidFill>
                  <a:schemeClr val="tx1"/>
                </a:solidFill>
                <a:cs typeface="Times" charset="0"/>
              </a:rPr>
              <a:t> </a:t>
            </a:r>
            <a:r>
              <a:rPr lang="en-US" sz="1800" dirty="0" err="1">
                <a:solidFill>
                  <a:schemeClr val="tx1"/>
                </a:solidFill>
                <a:cs typeface="Times" charset="0"/>
              </a:rPr>
              <a:t>implique</a:t>
            </a:r>
            <a:r>
              <a:rPr lang="en-US" sz="1800" dirty="0">
                <a:solidFill>
                  <a:schemeClr val="tx1"/>
                </a:solidFill>
                <a:cs typeface="Times" charset="0"/>
              </a:rPr>
              <a:t> </a:t>
            </a:r>
            <a:r>
              <a:rPr lang="en-US" sz="1800" dirty="0" err="1">
                <a:solidFill>
                  <a:schemeClr val="tx1"/>
                </a:solidFill>
                <a:cs typeface="Times" charset="0"/>
              </a:rPr>
              <a:t>une</a:t>
            </a:r>
            <a:r>
              <a:rPr lang="en-US" sz="1800" dirty="0">
                <a:solidFill>
                  <a:schemeClr val="tx1"/>
                </a:solidFill>
                <a:cs typeface="Times" charset="0"/>
              </a:rPr>
              <a:t> incertitude </a:t>
            </a:r>
            <a:r>
              <a:rPr lang="en-US" sz="1800" dirty="0" smtClean="0">
                <a:latin typeface="Tahoma"/>
                <a:ea typeface="Tahoma"/>
                <a:cs typeface="Tahoma"/>
                <a:sym typeface="Symbol" charset="2"/>
              </a:rPr>
              <a:t>∆</a:t>
            </a:r>
            <a:r>
              <a:rPr lang="en-US" sz="1800" i="1" dirty="0" smtClean="0">
                <a:solidFill>
                  <a:schemeClr val="tx1"/>
                </a:solidFill>
                <a:cs typeface="Times" charset="0"/>
              </a:rPr>
              <a:t>p</a:t>
            </a:r>
            <a:r>
              <a:rPr lang="en-US" sz="1800" dirty="0" smtClean="0">
                <a:solidFill>
                  <a:schemeClr val="tx1"/>
                </a:solidFill>
                <a:cs typeface="Times" charset="0"/>
              </a:rPr>
              <a:t> </a:t>
            </a:r>
            <a:r>
              <a:rPr lang="en-US" sz="1800" dirty="0" err="1">
                <a:solidFill>
                  <a:schemeClr val="tx1"/>
                </a:solidFill>
                <a:cs typeface="Times" charset="0"/>
              </a:rPr>
              <a:t>très</a:t>
            </a:r>
            <a:r>
              <a:rPr lang="en-US" sz="1800" dirty="0">
                <a:solidFill>
                  <a:schemeClr val="tx1"/>
                </a:solidFill>
                <a:cs typeface="Times" charset="0"/>
              </a:rPr>
              <a:t> </a:t>
            </a:r>
            <a:r>
              <a:rPr lang="en-US" sz="1800" dirty="0" err="1">
                <a:solidFill>
                  <a:schemeClr val="tx1"/>
                </a:solidFill>
                <a:cs typeface="Times" charset="0"/>
              </a:rPr>
              <a:t>grande</a:t>
            </a:r>
            <a:endParaRPr lang="en-US" sz="1800" dirty="0">
              <a:solidFill>
                <a:schemeClr val="tx1"/>
              </a:solidFill>
              <a:cs typeface="Times" charset="0"/>
            </a:endParaRPr>
          </a:p>
        </p:txBody>
      </p:sp>
      <p:sp>
        <p:nvSpPr>
          <p:cNvPr id="19473" name="Rectangle 17"/>
          <p:cNvSpPr>
            <a:spLocks/>
          </p:cNvSpPr>
          <p:nvPr/>
        </p:nvSpPr>
        <p:spPr bwMode="auto">
          <a:xfrm>
            <a:off x="195260" y="5500702"/>
            <a:ext cx="4478854" cy="307777"/>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2000" b="1" dirty="0" err="1">
                <a:solidFill>
                  <a:srgbClr val="333399"/>
                </a:solidFill>
                <a:cs typeface="Times" charset="0"/>
              </a:rPr>
              <a:t>D’une</a:t>
            </a:r>
            <a:r>
              <a:rPr lang="en-US" sz="2000" b="1" dirty="0">
                <a:solidFill>
                  <a:srgbClr val="333399"/>
                </a:solidFill>
                <a:cs typeface="Times" charset="0"/>
              </a:rPr>
              <a:t> </a:t>
            </a:r>
            <a:r>
              <a:rPr lang="en-US" sz="2000" b="1" dirty="0" err="1">
                <a:solidFill>
                  <a:srgbClr val="333399"/>
                </a:solidFill>
                <a:cs typeface="Times" charset="0"/>
              </a:rPr>
              <a:t>manière</a:t>
            </a:r>
            <a:r>
              <a:rPr lang="en-US" sz="2000" b="1" dirty="0">
                <a:solidFill>
                  <a:srgbClr val="333399"/>
                </a:solidFill>
                <a:cs typeface="Times" charset="0"/>
              </a:rPr>
              <a:t> </a:t>
            </a:r>
            <a:r>
              <a:rPr lang="en-US" sz="2000" b="1" dirty="0" err="1">
                <a:solidFill>
                  <a:srgbClr val="333399"/>
                </a:solidFill>
                <a:cs typeface="Times" charset="0"/>
              </a:rPr>
              <a:t>générale</a:t>
            </a:r>
            <a:r>
              <a:rPr lang="en-US" sz="2000" b="1" dirty="0">
                <a:solidFill>
                  <a:srgbClr val="333399"/>
                </a:solidFill>
                <a:cs typeface="Times" charset="0"/>
              </a:rPr>
              <a:t>, </a:t>
            </a:r>
            <a:r>
              <a:rPr lang="en-US" sz="2000" b="1" dirty="0" smtClean="0">
                <a:solidFill>
                  <a:srgbClr val="333399"/>
                </a:solidFill>
                <a:cs typeface="Times" charset="0"/>
              </a:rPr>
              <a:t> on </a:t>
            </a:r>
            <a:r>
              <a:rPr lang="en-US" sz="2000" b="1" dirty="0" err="1">
                <a:solidFill>
                  <a:srgbClr val="333399"/>
                </a:solidFill>
                <a:cs typeface="Times" charset="0"/>
              </a:rPr>
              <a:t>montre</a:t>
            </a:r>
            <a:r>
              <a:rPr lang="en-US" sz="2000" b="1" dirty="0">
                <a:solidFill>
                  <a:srgbClr val="333399"/>
                </a:solidFill>
                <a:cs typeface="Times" charset="0"/>
              </a:rPr>
              <a:t> </a:t>
            </a:r>
            <a:r>
              <a:rPr lang="en-US" sz="2000" b="1" dirty="0" err="1">
                <a:solidFill>
                  <a:srgbClr val="333399"/>
                </a:solidFill>
                <a:cs typeface="Times" charset="0"/>
              </a:rPr>
              <a:t>que</a:t>
            </a:r>
            <a:endParaRPr lang="en-US" sz="2000" b="1" dirty="0">
              <a:solidFill>
                <a:srgbClr val="333399"/>
              </a:solidFill>
              <a:cs typeface="Times" charset="0"/>
            </a:endParaRPr>
          </a:p>
        </p:txBody>
      </p:sp>
      <p:sp>
        <p:nvSpPr>
          <p:cNvPr id="19475" name="Rectangle 19"/>
          <p:cNvSpPr>
            <a:spLocks/>
          </p:cNvSpPr>
          <p:nvPr/>
        </p:nvSpPr>
        <p:spPr bwMode="auto">
          <a:xfrm>
            <a:off x="4357686" y="5929330"/>
            <a:ext cx="4127500" cy="698500"/>
          </a:xfrm>
          <a:prstGeom prst="rect">
            <a:avLst/>
          </a:prstGeom>
          <a:noFill/>
          <a:ln w="12700" cap="flat">
            <a:noFill/>
            <a:miter lim="800000"/>
            <a:headEnd type="none" w="med" len="med"/>
            <a:tailEnd type="none" w="med" len="med"/>
          </a:ln>
        </p:spPr>
        <p:txBody>
          <a:bodyPr lIns="0" tIns="0" rIns="40639" bIns="0"/>
          <a:lstStyle/>
          <a:p>
            <a:pPr marL="39688" algn="ctr"/>
            <a:r>
              <a:rPr lang="en-US" sz="2000" b="1" dirty="0" err="1">
                <a:solidFill>
                  <a:srgbClr val="C00000"/>
                </a:solidFill>
                <a:cs typeface="Times" charset="0"/>
              </a:rPr>
              <a:t>C</a:t>
            </a:r>
            <a:r>
              <a:rPr lang="en-US" sz="2000" b="1" dirty="0" err="1" smtClean="0">
                <a:solidFill>
                  <a:srgbClr val="C00000"/>
                </a:solidFill>
                <a:cs typeface="Times" charset="0"/>
              </a:rPr>
              <a:t>’est</a:t>
            </a:r>
            <a:r>
              <a:rPr lang="en-US" sz="2000" b="1" dirty="0" smtClean="0">
                <a:solidFill>
                  <a:srgbClr val="C00000"/>
                </a:solidFill>
                <a:cs typeface="Times" charset="0"/>
              </a:rPr>
              <a:t> </a:t>
            </a:r>
            <a:r>
              <a:rPr lang="en-US" sz="2000" b="1" dirty="0">
                <a:solidFill>
                  <a:srgbClr val="C00000"/>
                </a:solidFill>
                <a:cs typeface="Times" charset="0"/>
              </a:rPr>
              <a:t>la relation </a:t>
            </a:r>
            <a:r>
              <a:rPr lang="en-US" sz="2000" b="1" dirty="0" err="1">
                <a:solidFill>
                  <a:srgbClr val="C00000"/>
                </a:solidFill>
                <a:cs typeface="Times" charset="0"/>
              </a:rPr>
              <a:t>d’incertitude</a:t>
            </a:r>
            <a:r>
              <a:rPr lang="en-US" sz="2000" b="1" dirty="0">
                <a:solidFill>
                  <a:srgbClr val="C00000"/>
                </a:solidFill>
                <a:cs typeface="Times" charset="0"/>
              </a:rPr>
              <a:t> de Heisenberg</a:t>
            </a:r>
          </a:p>
        </p:txBody>
      </p:sp>
      <p:sp>
        <p:nvSpPr>
          <p:cNvPr id="14" name="Rectangle 13"/>
          <p:cNvSpPr/>
          <p:nvPr/>
        </p:nvSpPr>
        <p:spPr>
          <a:xfrm>
            <a:off x="1357290" y="6000768"/>
            <a:ext cx="1714512" cy="461665"/>
          </a:xfrm>
          <a:prstGeom prst="rect">
            <a:avLst/>
          </a:prstGeom>
        </p:spPr>
        <p:txBody>
          <a:bodyPr wrap="square">
            <a:spAutoFit/>
          </a:bodyPr>
          <a:lstStyle/>
          <a:p>
            <a:r>
              <a:rPr lang="en-US" b="1" i="1" dirty="0" smtClean="0">
                <a:solidFill>
                  <a:srgbClr val="C00000"/>
                </a:solidFill>
                <a:sym typeface="Symbol" charset="2"/>
              </a:rPr>
              <a:t>∆</a:t>
            </a:r>
            <a:r>
              <a:rPr lang="en-US" b="1" i="1" dirty="0" err="1" smtClean="0">
                <a:solidFill>
                  <a:srgbClr val="C00000"/>
                </a:solidFill>
              </a:rPr>
              <a:t>x.</a:t>
            </a:r>
            <a:r>
              <a:rPr lang="en-US" b="1" i="1" dirty="0" err="1" smtClean="0">
                <a:solidFill>
                  <a:srgbClr val="C00000"/>
                </a:solidFill>
                <a:sym typeface="Symbol" charset="2"/>
              </a:rPr>
              <a:t>∆</a:t>
            </a:r>
            <a:r>
              <a:rPr lang="en-US" b="1" i="1" dirty="0" err="1" smtClean="0">
                <a:solidFill>
                  <a:srgbClr val="C00000"/>
                </a:solidFill>
              </a:rPr>
              <a:t>p</a:t>
            </a:r>
            <a:r>
              <a:rPr lang="en-US" b="1" i="1" dirty="0" smtClean="0">
                <a:solidFill>
                  <a:srgbClr val="C00000"/>
                </a:solidFill>
              </a:rPr>
              <a:t> </a:t>
            </a:r>
            <a:r>
              <a:rPr lang="en-US" i="1" dirty="0" smtClean="0">
                <a:cs typeface="Times" charset="0"/>
              </a:rPr>
              <a:t>   </a:t>
            </a:r>
            <a:r>
              <a:rPr lang="en-US" b="1" i="1" dirty="0" smtClean="0">
                <a:solidFill>
                  <a:srgbClr val="C00000"/>
                </a:solidFill>
              </a:rPr>
              <a:t>ħ/2</a:t>
            </a:r>
            <a:endParaRPr lang="fr-FR" dirty="0"/>
          </a:p>
        </p:txBody>
      </p:sp>
      <p:sp>
        <p:nvSpPr>
          <p:cNvPr id="465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65921"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80030" y="6143644"/>
            <a:ext cx="148830" cy="270601"/>
          </a:xfrm>
          <a:prstGeom prst="rect">
            <a:avLst/>
          </a:prstGeom>
          <a:noFill/>
        </p:spPr>
      </p:pic>
      <p:sp>
        <p:nvSpPr>
          <p:cNvPr id="16" name="Flèche droite 15"/>
          <p:cNvSpPr/>
          <p:nvPr/>
        </p:nvSpPr>
        <p:spPr>
          <a:xfrm>
            <a:off x="500034" y="4714884"/>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ccolade ouvrante 16"/>
          <p:cNvSpPr/>
          <p:nvPr/>
        </p:nvSpPr>
        <p:spPr>
          <a:xfrm>
            <a:off x="1214414" y="4429132"/>
            <a:ext cx="285752" cy="7143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671CC06-B94B-44A5-A595-C0C9899B5549}" type="slidenum">
              <a:rPr lang="fr-FR"/>
              <a:pPr/>
              <a:t>4</a:t>
            </a:fld>
            <a:endParaRPr lang="fr-FR"/>
          </a:p>
        </p:txBody>
      </p:sp>
      <p:sp>
        <p:nvSpPr>
          <p:cNvPr id="259076" name="Text Box 4"/>
          <p:cNvSpPr txBox="1">
            <a:spLocks noChangeArrowheads="1"/>
          </p:cNvSpPr>
          <p:nvPr/>
        </p:nvSpPr>
        <p:spPr bwMode="auto">
          <a:xfrm>
            <a:off x="2559050" y="115888"/>
            <a:ext cx="4100513" cy="469900"/>
          </a:xfrm>
          <a:prstGeom prst="rect">
            <a:avLst/>
          </a:prstGeom>
          <a:noFill/>
          <a:ln w="9525">
            <a:noFill/>
            <a:miter lim="800000"/>
            <a:headEnd/>
            <a:tailEnd/>
          </a:ln>
          <a:effectLst/>
        </p:spPr>
        <p:txBody>
          <a:bodyPr lIns="104498" tIns="52249" rIns="104498" bIns="52249">
            <a:spAutoFit/>
          </a:bodyPr>
          <a:lstStyle/>
          <a:p>
            <a:pPr eaLnBrk="0" hangingPunct="0">
              <a:spcBef>
                <a:spcPct val="50000"/>
              </a:spcBef>
            </a:pPr>
            <a:r>
              <a:rPr lang="fr-FR" sz="2400" b="1">
                <a:solidFill>
                  <a:schemeClr val="accent2"/>
                </a:solidFill>
                <a:cs typeface="Arial" charset="0"/>
              </a:rPr>
              <a:t>Physique Classique</a:t>
            </a:r>
          </a:p>
        </p:txBody>
      </p:sp>
      <p:sp>
        <p:nvSpPr>
          <p:cNvPr id="259077" name="Text Box 5"/>
          <p:cNvSpPr txBox="1">
            <a:spLocks noChangeArrowheads="1"/>
          </p:cNvSpPr>
          <p:nvPr/>
        </p:nvSpPr>
        <p:spPr bwMode="auto">
          <a:xfrm>
            <a:off x="214314" y="746125"/>
            <a:ext cx="8858280" cy="5776302"/>
          </a:xfrm>
          <a:prstGeom prst="rect">
            <a:avLst/>
          </a:prstGeom>
          <a:noFill/>
          <a:ln w="9525">
            <a:noFill/>
            <a:miter lim="800000"/>
            <a:headEnd/>
            <a:tailEnd/>
          </a:ln>
          <a:effectLst/>
        </p:spPr>
        <p:txBody>
          <a:bodyPr wrap="square" lIns="104498" tIns="52249" rIns="104498" bIns="52249">
            <a:spAutoFit/>
          </a:bodyPr>
          <a:lstStyle/>
          <a:p>
            <a:pPr algn="just" eaLnBrk="0" hangingPunct="0">
              <a:spcBef>
                <a:spcPct val="50000"/>
              </a:spcBef>
            </a:pPr>
            <a:r>
              <a:rPr lang="fr-FR" dirty="0">
                <a:solidFill>
                  <a:srgbClr val="CC0000"/>
                </a:solidFill>
                <a:cs typeface="Arial" charset="0"/>
              </a:rPr>
              <a:t>	</a:t>
            </a:r>
            <a:r>
              <a:rPr lang="fr-FR" sz="2200" b="1" dirty="0">
                <a:solidFill>
                  <a:srgbClr val="CC0000"/>
                </a:solidFill>
                <a:cs typeface="Arial" charset="0"/>
              </a:rPr>
              <a:t>Complète hégémonie jusqu’à la fin du 19ème siècle</a:t>
            </a:r>
          </a:p>
          <a:p>
            <a:pPr algn="just" eaLnBrk="0" hangingPunct="0">
              <a:spcBef>
                <a:spcPts val="600"/>
              </a:spcBef>
              <a:buFont typeface="Wingdings" pitchFamily="2" charset="2"/>
              <a:buNone/>
            </a:pPr>
            <a:r>
              <a:rPr lang="fr-FR" sz="2200" dirty="0">
                <a:cs typeface="Arial" charset="0"/>
              </a:rPr>
              <a:t>Mécanique newtonienne (Newton – fin XVII</a:t>
            </a:r>
            <a:r>
              <a:rPr lang="fr-FR" sz="2200" baseline="30000" dirty="0">
                <a:cs typeface="Arial" charset="0"/>
              </a:rPr>
              <a:t>ème</a:t>
            </a:r>
            <a:r>
              <a:rPr lang="fr-FR" sz="2200" dirty="0">
                <a:cs typeface="Arial" charset="0"/>
              </a:rPr>
              <a:t> siècle)</a:t>
            </a:r>
          </a:p>
          <a:p>
            <a:pPr algn="just" eaLnBrk="0" hangingPunct="0">
              <a:spcBef>
                <a:spcPts val="600"/>
              </a:spcBef>
              <a:buFont typeface="Wingdings" pitchFamily="2" charset="2"/>
              <a:buNone/>
            </a:pPr>
            <a:r>
              <a:rPr lang="fr-FR" sz="2200" dirty="0">
                <a:cs typeface="Arial" charset="0"/>
              </a:rPr>
              <a:t>Électromagnétisme et Optique (Maxwell – XIX</a:t>
            </a:r>
            <a:r>
              <a:rPr lang="fr-FR" sz="2200" baseline="30000" dirty="0">
                <a:cs typeface="Arial" charset="0"/>
              </a:rPr>
              <a:t>ème</a:t>
            </a:r>
            <a:r>
              <a:rPr lang="fr-FR" sz="2200" dirty="0">
                <a:cs typeface="Arial" charset="0"/>
              </a:rPr>
              <a:t> siècle)</a:t>
            </a:r>
          </a:p>
          <a:p>
            <a:pPr algn="just" eaLnBrk="0" hangingPunct="0">
              <a:spcBef>
                <a:spcPts val="0"/>
              </a:spcBef>
              <a:buFont typeface="Wingdings" pitchFamily="2" charset="2"/>
              <a:buNone/>
            </a:pPr>
            <a:r>
              <a:rPr lang="fr-FR" sz="2200" dirty="0">
                <a:cs typeface="Arial" charset="0"/>
              </a:rPr>
              <a:t>Thermodynamique classique (2</a:t>
            </a:r>
            <a:r>
              <a:rPr lang="fr-FR" sz="2200" baseline="30000" dirty="0">
                <a:cs typeface="Arial" charset="0"/>
              </a:rPr>
              <a:t>ème</a:t>
            </a:r>
            <a:r>
              <a:rPr lang="fr-FR" sz="2200" dirty="0">
                <a:cs typeface="Arial" charset="0"/>
              </a:rPr>
              <a:t> moitié du XIX</a:t>
            </a:r>
            <a:r>
              <a:rPr lang="fr-FR" sz="2200" baseline="30000" dirty="0">
                <a:cs typeface="Arial" charset="0"/>
              </a:rPr>
              <a:t>ème</a:t>
            </a:r>
            <a:r>
              <a:rPr lang="fr-FR" sz="2200" dirty="0">
                <a:cs typeface="Arial" charset="0"/>
              </a:rPr>
              <a:t> siècle)</a:t>
            </a:r>
          </a:p>
          <a:p>
            <a:pPr algn="just" eaLnBrk="0" hangingPunct="0">
              <a:spcBef>
                <a:spcPts val="0"/>
              </a:spcBef>
              <a:buFont typeface="Wingdings" pitchFamily="2" charset="2"/>
              <a:buNone/>
            </a:pPr>
            <a:endParaRPr lang="fr-FR" sz="1800" dirty="0">
              <a:cs typeface="Arial" charset="0"/>
            </a:endParaRPr>
          </a:p>
          <a:p>
            <a:pPr algn="just" eaLnBrk="0" hangingPunct="0">
              <a:spcBef>
                <a:spcPts val="0"/>
              </a:spcBef>
              <a:buFont typeface="Wingdings" pitchFamily="2" charset="2"/>
              <a:buNone/>
            </a:pPr>
            <a:r>
              <a:rPr lang="fr-FR" sz="2200" b="1" dirty="0" smtClean="0">
                <a:solidFill>
                  <a:srgbClr val="CC0000"/>
                </a:solidFill>
                <a:cs typeface="Arial" charset="0"/>
              </a:rPr>
              <a:t>Résultats </a:t>
            </a:r>
            <a:r>
              <a:rPr lang="fr-FR" sz="2200" b="1" dirty="0">
                <a:solidFill>
                  <a:srgbClr val="CC0000"/>
                </a:solidFill>
                <a:cs typeface="Arial" charset="0"/>
              </a:rPr>
              <a:t>marquants pour les objets et les systèmes macroscopiques</a:t>
            </a:r>
          </a:p>
          <a:p>
            <a:pPr algn="just" eaLnBrk="0" hangingPunct="0">
              <a:spcBef>
                <a:spcPts val="0"/>
              </a:spcBef>
              <a:buFont typeface="Wingdings" pitchFamily="2" charset="2"/>
              <a:buNone/>
            </a:pPr>
            <a:r>
              <a:rPr lang="fr-FR" sz="2200" dirty="0">
                <a:cs typeface="Arial" charset="0"/>
              </a:rPr>
              <a:t>Dynamique du système solaire</a:t>
            </a:r>
          </a:p>
          <a:p>
            <a:pPr algn="just" eaLnBrk="0" hangingPunct="0">
              <a:spcBef>
                <a:spcPts val="0"/>
              </a:spcBef>
              <a:buFont typeface="Wingdings" pitchFamily="2" charset="2"/>
              <a:buNone/>
            </a:pPr>
            <a:r>
              <a:rPr lang="fr-FR" sz="2200" dirty="0">
                <a:cs typeface="Arial" charset="0"/>
              </a:rPr>
              <a:t>Modèle de la lumière comme une onde électromagnétique</a:t>
            </a:r>
          </a:p>
          <a:p>
            <a:pPr algn="just" eaLnBrk="0" hangingPunct="0">
              <a:spcBef>
                <a:spcPts val="0"/>
              </a:spcBef>
              <a:buFont typeface="Wingdings" pitchFamily="2" charset="2"/>
              <a:buNone/>
            </a:pPr>
            <a:r>
              <a:rPr lang="fr-FR" sz="2200" dirty="0">
                <a:cs typeface="Arial" charset="0"/>
              </a:rPr>
              <a:t>Relation entre Chaleur et Énergie</a:t>
            </a:r>
          </a:p>
          <a:p>
            <a:pPr algn="just" eaLnBrk="0" hangingPunct="0">
              <a:spcBef>
                <a:spcPts val="0"/>
              </a:spcBef>
              <a:buFont typeface="Wingdings" pitchFamily="2" charset="2"/>
              <a:buNone/>
            </a:pPr>
            <a:endParaRPr lang="fr-FR" sz="1050" dirty="0">
              <a:cs typeface="Arial" charset="0"/>
            </a:endParaRPr>
          </a:p>
          <a:p>
            <a:pPr algn="just" eaLnBrk="0" hangingPunct="0">
              <a:spcBef>
                <a:spcPts val="0"/>
              </a:spcBef>
              <a:buFont typeface="Wingdings" pitchFamily="2" charset="2"/>
              <a:buNone/>
            </a:pPr>
            <a:r>
              <a:rPr lang="fr-FR" sz="2200" dirty="0">
                <a:solidFill>
                  <a:srgbClr val="CC0000"/>
                </a:solidFill>
                <a:cs typeface="Arial" charset="0"/>
              </a:rPr>
              <a:t>	</a:t>
            </a:r>
            <a:r>
              <a:rPr lang="fr-FR" sz="2200" b="1" dirty="0">
                <a:solidFill>
                  <a:srgbClr val="CC0000"/>
                </a:solidFill>
                <a:cs typeface="Arial" charset="0"/>
              </a:rPr>
              <a:t>Principaux concepts de la Physique Classique</a:t>
            </a:r>
          </a:p>
          <a:p>
            <a:pPr algn="just" eaLnBrk="0" hangingPunct="0">
              <a:spcBef>
                <a:spcPts val="600"/>
              </a:spcBef>
              <a:buFont typeface="Wingdings" pitchFamily="2" charset="2"/>
              <a:buNone/>
            </a:pPr>
            <a:r>
              <a:rPr lang="fr-FR" sz="2200" dirty="0">
                <a:cs typeface="Arial" charset="0"/>
              </a:rPr>
              <a:t>électricité, magnétisme et optique </a:t>
            </a:r>
            <a:r>
              <a:rPr lang="fr-FR" sz="2200" dirty="0"/>
              <a:t>→ é</a:t>
            </a:r>
            <a:r>
              <a:rPr lang="fr-FR" sz="2200" dirty="0">
                <a:cs typeface="Arial" charset="0"/>
              </a:rPr>
              <a:t>quations de Maxwell</a:t>
            </a:r>
          </a:p>
          <a:p>
            <a:pPr algn="just" eaLnBrk="0" hangingPunct="0">
              <a:spcBef>
                <a:spcPts val="600"/>
              </a:spcBef>
              <a:buFont typeface="Wingdings" pitchFamily="2" charset="2"/>
              <a:buNone/>
            </a:pPr>
            <a:r>
              <a:rPr lang="fr-FR" sz="2200" dirty="0"/>
              <a:t>objets matériels → lois de Newton du mouvement</a:t>
            </a:r>
            <a:endParaRPr lang="fr-FR" sz="2200" dirty="0">
              <a:cs typeface="Arial" charset="0"/>
            </a:endParaRPr>
          </a:p>
          <a:p>
            <a:pPr algn="just" eaLnBrk="0" hangingPunct="0">
              <a:spcBef>
                <a:spcPts val="600"/>
              </a:spcBef>
              <a:buFont typeface="Wingdings" pitchFamily="2" charset="2"/>
              <a:buNone/>
            </a:pPr>
            <a:r>
              <a:rPr lang="fr-FR" sz="2200" b="1" dirty="0" smtClean="0">
                <a:cs typeface="Arial" charset="0"/>
              </a:rPr>
              <a:t>Forces </a:t>
            </a:r>
            <a:r>
              <a:rPr lang="fr-FR" sz="2200" b="1" dirty="0">
                <a:cs typeface="Arial" charset="0"/>
              </a:rPr>
              <a:t>agissant sur le système + valeurs des positions et impulsions à l’instant</a:t>
            </a:r>
            <a:r>
              <a:rPr lang="fr-FR" sz="2200" b="1" i="1" dirty="0">
                <a:cs typeface="Arial" charset="0"/>
              </a:rPr>
              <a:t> </a:t>
            </a:r>
            <a:r>
              <a:rPr lang="fr-FR" sz="2200" b="1" i="1" dirty="0" smtClean="0">
                <a:cs typeface="Arial" charset="0"/>
              </a:rPr>
              <a:t>t</a:t>
            </a:r>
            <a:r>
              <a:rPr lang="fr-FR" sz="2200" b="1" i="1" baseline="-25000" dirty="0" smtClean="0">
                <a:cs typeface="Arial" charset="0"/>
              </a:rPr>
              <a:t>o</a:t>
            </a:r>
          </a:p>
          <a:p>
            <a:pPr algn="ctr" eaLnBrk="0" hangingPunct="0">
              <a:spcBef>
                <a:spcPts val="600"/>
              </a:spcBef>
              <a:buFont typeface="Wingdings" pitchFamily="2" charset="2"/>
              <a:buNone/>
            </a:pPr>
            <a:r>
              <a:rPr lang="fr-FR" sz="2200" b="1" dirty="0" smtClean="0">
                <a:cs typeface="Arial" charset="0"/>
              </a:rPr>
              <a:t> </a:t>
            </a:r>
            <a:r>
              <a:rPr lang="fr-FR" sz="2200" b="1" dirty="0">
                <a:cs typeface="Arial" charset="0"/>
              </a:rPr>
              <a:t>=&gt; </a:t>
            </a:r>
            <a:r>
              <a:rPr lang="fr-FR" sz="2200" dirty="0" smtClean="0">
                <a:solidFill>
                  <a:srgbClr val="9900CC"/>
                </a:solidFill>
                <a:cs typeface="Arial" charset="0"/>
              </a:rPr>
              <a:t>détermination </a:t>
            </a:r>
            <a:r>
              <a:rPr lang="fr-FR" sz="2200" dirty="0">
                <a:solidFill>
                  <a:srgbClr val="9900CC"/>
                </a:solidFill>
                <a:cs typeface="Arial" charset="0"/>
              </a:rPr>
              <a:t>des positions et impulsions à tout instant </a:t>
            </a:r>
            <a:r>
              <a:rPr lang="fr-FR" sz="2200" dirty="0" smtClean="0">
                <a:solidFill>
                  <a:srgbClr val="9900CC"/>
                </a:solidFill>
                <a:cs typeface="Arial" charset="0"/>
              </a:rPr>
              <a:t>:  </a:t>
            </a:r>
            <a:r>
              <a:rPr lang="fr-FR" sz="2200" b="1" i="1" dirty="0">
                <a:solidFill>
                  <a:srgbClr val="9900CC"/>
                </a:solidFill>
                <a:cs typeface="Arial" charset="0"/>
              </a:rPr>
              <a:t>trajectoire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500042"/>
            <a:ext cx="7772400" cy="1143000"/>
          </a:xfrm>
        </p:spPr>
        <p:txBody>
          <a:bodyPr/>
          <a:lstStyle/>
          <a:p>
            <a:r>
              <a:rPr lang="fr-FR" sz="2400" b="1" dirty="0" smtClean="0">
                <a:solidFill>
                  <a:schemeClr val="accent2"/>
                </a:solidFill>
                <a:cs typeface="Arial" charset="0"/>
              </a:rPr>
              <a:t>La Matière comme une Onde</a:t>
            </a:r>
            <a:br>
              <a:rPr lang="fr-FR" sz="2400" b="1" dirty="0" smtClean="0">
                <a:solidFill>
                  <a:schemeClr val="accent2"/>
                </a:solidFill>
                <a:cs typeface="Arial" charset="0"/>
              </a:rPr>
            </a:br>
            <a:r>
              <a:rPr lang="fr-FR" sz="2400" dirty="0" smtClean="0">
                <a:solidFill>
                  <a:srgbClr val="C00000"/>
                </a:solidFill>
              </a:rPr>
              <a:t>Autre Preuve expérimentale- la diffraction </a:t>
            </a:r>
            <a:endParaRPr lang="fr-FR" sz="2400" dirty="0">
              <a:solidFill>
                <a:srgbClr val="C00000"/>
              </a:solidFill>
            </a:endParaRPr>
          </a:p>
        </p:txBody>
      </p:sp>
      <p:sp>
        <p:nvSpPr>
          <p:cNvPr id="19459" name="Rectangle 3"/>
          <p:cNvSpPr>
            <a:spLocks noGrp="1" noChangeArrowheads="1"/>
          </p:cNvSpPr>
          <p:nvPr>
            <p:ph type="body" idx="1"/>
          </p:nvPr>
        </p:nvSpPr>
        <p:spPr>
          <a:xfrm>
            <a:off x="685800" y="1571612"/>
            <a:ext cx="7772400" cy="4929222"/>
          </a:xfrm>
        </p:spPr>
        <p:txBody>
          <a:bodyPr/>
          <a:lstStyle/>
          <a:p>
            <a:pPr algn="just"/>
            <a:r>
              <a:rPr lang="fr-FR" sz="2000" dirty="0" smtClean="0"/>
              <a:t>Davisson </a:t>
            </a:r>
            <a:r>
              <a:rPr lang="fr-FR" sz="2000" dirty="0"/>
              <a:t>et Germer utilisent les structures cristallines </a:t>
            </a:r>
            <a:r>
              <a:rPr lang="fr-FR" sz="2000" dirty="0" smtClean="0"/>
              <a:t>(quelques angstrœms)  pour </a:t>
            </a:r>
            <a:r>
              <a:rPr lang="fr-FR" sz="2000" dirty="0"/>
              <a:t>leurs expériences de diffraction électronique</a:t>
            </a:r>
          </a:p>
          <a:p>
            <a:endParaRPr lang="fr-FR" sz="2000" dirty="0"/>
          </a:p>
        </p:txBody>
      </p:sp>
      <p:pic>
        <p:nvPicPr>
          <p:cNvPr id="19460" name="Picture 4" descr="\\Theochem\lequere\lequere\MES_Documents\ENSEIGNEMENT\Enseignement MECA Q\figs_cours1\Davisson-Germer.gif"/>
          <p:cNvPicPr>
            <a:picLocks noChangeAspect="1" noChangeArrowheads="1"/>
          </p:cNvPicPr>
          <p:nvPr/>
        </p:nvPicPr>
        <p:blipFill>
          <a:blip r:embed="rId2"/>
          <a:srcRect/>
          <a:stretch>
            <a:fillRect/>
          </a:stretch>
        </p:blipFill>
        <p:spPr bwMode="auto">
          <a:xfrm>
            <a:off x="3214678" y="2714620"/>
            <a:ext cx="2927350" cy="2971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91" name="Text Box 7"/>
          <p:cNvSpPr txBox="1">
            <a:spLocks noChangeArrowheads="1"/>
          </p:cNvSpPr>
          <p:nvPr/>
        </p:nvSpPr>
        <p:spPr bwMode="auto">
          <a:xfrm>
            <a:off x="4067175" y="1079500"/>
            <a:ext cx="4787900" cy="1015663"/>
          </a:xfrm>
          <a:prstGeom prst="rect">
            <a:avLst/>
          </a:prstGeom>
          <a:noFill/>
          <a:ln w="9525">
            <a:noFill/>
            <a:miter lim="800000"/>
            <a:headEnd/>
            <a:tailEnd/>
          </a:ln>
          <a:effectLst/>
        </p:spPr>
        <p:txBody>
          <a:bodyPr>
            <a:spAutoFit/>
          </a:bodyPr>
          <a:lstStyle/>
          <a:p>
            <a:pPr algn="just"/>
            <a:r>
              <a:rPr lang="fr-FR" sz="2000" dirty="0">
                <a:solidFill>
                  <a:srgbClr val="0070C0"/>
                </a:solidFill>
              </a:rPr>
              <a:t>- loi de Bragg (diffraction des rayons X) : </a:t>
            </a:r>
            <a:r>
              <a:rPr lang="fr-FR" sz="2000" dirty="0" smtClean="0">
                <a:solidFill>
                  <a:srgbClr val="0070C0"/>
                </a:solidFill>
              </a:rPr>
              <a:t> interférence </a:t>
            </a:r>
            <a:r>
              <a:rPr lang="fr-FR" sz="2000" dirty="0">
                <a:solidFill>
                  <a:srgbClr val="0070C0"/>
                </a:solidFill>
              </a:rPr>
              <a:t>constructive entre 2 ondes réfléchies par 2 plans atomiques distincts</a:t>
            </a:r>
          </a:p>
        </p:txBody>
      </p:sp>
      <p:graphicFrame>
        <p:nvGraphicFramePr>
          <p:cNvPr id="272392" name="Object 8"/>
          <p:cNvGraphicFramePr>
            <a:graphicFrameLocks noChangeAspect="1"/>
          </p:cNvGraphicFramePr>
          <p:nvPr/>
        </p:nvGraphicFramePr>
        <p:xfrm>
          <a:off x="5580063" y="2084388"/>
          <a:ext cx="1944687" cy="336550"/>
        </p:xfrm>
        <a:graphic>
          <a:graphicData uri="http://schemas.openxmlformats.org/presentationml/2006/ole">
            <mc:AlternateContent xmlns:mc="http://schemas.openxmlformats.org/markup-compatibility/2006">
              <mc:Choice xmlns:v="urn:schemas-microsoft-com:vml" Requires="v">
                <p:oleObj spid="_x0000_s490538" name="Equation" r:id="rId3" imgW="1625400" imgH="279360" progId="">
                  <p:embed/>
                </p:oleObj>
              </mc:Choice>
              <mc:Fallback>
                <p:oleObj name="Equation" r:id="rId3" imgW="1625400" imgH="2793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084388"/>
                        <a:ext cx="1944687" cy="33655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72395" name="Text Box 11"/>
          <p:cNvSpPr txBox="1">
            <a:spLocks noChangeArrowheads="1"/>
          </p:cNvSpPr>
          <p:nvPr/>
        </p:nvSpPr>
        <p:spPr bwMode="auto">
          <a:xfrm>
            <a:off x="107950" y="115888"/>
            <a:ext cx="4751388" cy="469900"/>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sz="2400" b="1">
                <a:solidFill>
                  <a:schemeClr val="accent2"/>
                </a:solidFill>
                <a:cs typeface="Arial" charset="0"/>
              </a:rPr>
              <a:t>La Matière comme une Onde</a:t>
            </a:r>
          </a:p>
        </p:txBody>
      </p:sp>
      <p:pic>
        <p:nvPicPr>
          <p:cNvPr id="272396" name="Picture 12"/>
          <p:cNvPicPr>
            <a:picLocks noChangeAspect="1" noChangeArrowheads="1"/>
          </p:cNvPicPr>
          <p:nvPr/>
        </p:nvPicPr>
        <p:blipFill>
          <a:blip r:embed="rId5"/>
          <a:srcRect/>
          <a:stretch>
            <a:fillRect/>
          </a:stretch>
        </p:blipFill>
        <p:spPr bwMode="auto">
          <a:xfrm>
            <a:off x="396875" y="908050"/>
            <a:ext cx="3382963" cy="2211388"/>
          </a:xfrm>
          <a:prstGeom prst="rect">
            <a:avLst/>
          </a:prstGeom>
          <a:noFill/>
          <a:ln w="9525">
            <a:noFill/>
            <a:miter lim="800000"/>
            <a:headEnd/>
            <a:tailEnd/>
          </a:ln>
          <a:effectLst/>
        </p:spPr>
      </p:pic>
      <p:sp>
        <p:nvSpPr>
          <p:cNvPr id="272399" name="Rectangle 15"/>
          <p:cNvSpPr>
            <a:spLocks noChangeArrowheads="1"/>
          </p:cNvSpPr>
          <p:nvPr/>
        </p:nvSpPr>
        <p:spPr bwMode="auto">
          <a:xfrm>
            <a:off x="4103688" y="2822575"/>
            <a:ext cx="3770312" cy="396875"/>
          </a:xfrm>
          <a:prstGeom prst="rect">
            <a:avLst/>
          </a:prstGeom>
          <a:noFill/>
          <a:ln w="9525">
            <a:noFill/>
            <a:miter lim="800000"/>
            <a:headEnd/>
            <a:tailEnd/>
          </a:ln>
          <a:effectLst/>
        </p:spPr>
        <p:txBody>
          <a:bodyPr wrap="none">
            <a:spAutoFit/>
          </a:bodyPr>
          <a:lstStyle/>
          <a:p>
            <a:pPr algn="l"/>
            <a:r>
              <a:rPr lang="fr-FR" sz="2000"/>
              <a:t>- longueur d’onde de De Broglie</a:t>
            </a:r>
          </a:p>
        </p:txBody>
      </p:sp>
      <p:graphicFrame>
        <p:nvGraphicFramePr>
          <p:cNvPr id="272400" name="Object 16"/>
          <p:cNvGraphicFramePr>
            <a:graphicFrameLocks noChangeAspect="1"/>
          </p:cNvGraphicFramePr>
          <p:nvPr/>
        </p:nvGraphicFramePr>
        <p:xfrm>
          <a:off x="7572396" y="2533650"/>
          <a:ext cx="947738" cy="1008063"/>
        </p:xfrm>
        <a:graphic>
          <a:graphicData uri="http://schemas.openxmlformats.org/presentationml/2006/ole">
            <mc:AlternateContent xmlns:mc="http://schemas.openxmlformats.org/markup-compatibility/2006">
              <mc:Choice xmlns:v="urn:schemas-microsoft-com:vml" Requires="v">
                <p:oleObj spid="_x0000_s490539" name="Equation" r:id="rId6" imgW="749160" imgH="787320" progId="">
                  <p:embed/>
                </p:oleObj>
              </mc:Choice>
              <mc:Fallback>
                <p:oleObj name="Equation" r:id="rId6" imgW="749160" imgH="78732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96" y="2533650"/>
                        <a:ext cx="947738" cy="1008063"/>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72401" name="Rectangle 17"/>
          <p:cNvSpPr>
            <a:spLocks noChangeArrowheads="1"/>
          </p:cNvSpPr>
          <p:nvPr/>
        </p:nvSpPr>
        <p:spPr bwMode="auto">
          <a:xfrm>
            <a:off x="5507038" y="541338"/>
            <a:ext cx="2018501" cy="461665"/>
          </a:xfrm>
          <a:prstGeom prst="rect">
            <a:avLst/>
          </a:prstGeom>
          <a:noFill/>
          <a:ln w="9525">
            <a:noFill/>
            <a:miter lim="800000"/>
            <a:headEnd/>
            <a:tailEnd/>
          </a:ln>
          <a:effectLst/>
        </p:spPr>
        <p:txBody>
          <a:bodyPr wrap="none">
            <a:spAutoFit/>
          </a:bodyPr>
          <a:lstStyle/>
          <a:p>
            <a:pPr algn="l"/>
            <a:r>
              <a:rPr lang="fr-FR" dirty="0">
                <a:solidFill>
                  <a:srgbClr val="C00000"/>
                </a:solidFill>
              </a:rPr>
              <a:t>Interprétation</a:t>
            </a:r>
            <a:r>
              <a:rPr lang="fr-FR" dirty="0"/>
              <a:t> :</a:t>
            </a:r>
          </a:p>
        </p:txBody>
      </p:sp>
      <p:sp>
        <p:nvSpPr>
          <p:cNvPr id="272402" name="Text Box 18"/>
          <p:cNvSpPr txBox="1">
            <a:spLocks noChangeArrowheads="1"/>
          </p:cNvSpPr>
          <p:nvPr/>
        </p:nvSpPr>
        <p:spPr bwMode="auto">
          <a:xfrm>
            <a:off x="250825" y="3709988"/>
            <a:ext cx="1994457" cy="461665"/>
          </a:xfrm>
          <a:prstGeom prst="rect">
            <a:avLst/>
          </a:prstGeom>
          <a:noFill/>
          <a:ln w="9525">
            <a:noFill/>
            <a:miter lim="800000"/>
            <a:headEnd/>
            <a:tailEnd/>
          </a:ln>
          <a:effectLst/>
        </p:spPr>
        <p:txBody>
          <a:bodyPr wrap="none">
            <a:spAutoFit/>
          </a:bodyPr>
          <a:lstStyle/>
          <a:p>
            <a:pPr algn="l"/>
            <a:r>
              <a:rPr lang="fr-FR" u="sng" dirty="0">
                <a:solidFill>
                  <a:srgbClr val="C00000"/>
                </a:solidFill>
              </a:rPr>
              <a:t>combinaison</a:t>
            </a:r>
            <a:r>
              <a:rPr lang="fr-FR" dirty="0">
                <a:solidFill>
                  <a:srgbClr val="C00000"/>
                </a:solidFill>
              </a:rPr>
              <a:t> :</a:t>
            </a:r>
            <a:r>
              <a:rPr lang="fr-FR" dirty="0"/>
              <a:t> </a:t>
            </a:r>
          </a:p>
        </p:txBody>
      </p:sp>
      <p:pic>
        <p:nvPicPr>
          <p:cNvPr id="272403" name="Picture 19"/>
          <p:cNvPicPr>
            <a:picLocks noChangeAspect="1" noChangeArrowheads="1"/>
          </p:cNvPicPr>
          <p:nvPr/>
        </p:nvPicPr>
        <p:blipFill>
          <a:blip r:embed="rId8"/>
          <a:srcRect t="53844" r="14549"/>
          <a:stretch>
            <a:fillRect/>
          </a:stretch>
        </p:blipFill>
        <p:spPr bwMode="auto">
          <a:xfrm>
            <a:off x="4284662" y="4575175"/>
            <a:ext cx="4287865" cy="2238375"/>
          </a:xfrm>
          <a:prstGeom prst="rect">
            <a:avLst/>
          </a:prstGeom>
          <a:noFill/>
          <a:ln w="9525">
            <a:noFill/>
            <a:miter lim="800000"/>
            <a:headEnd/>
            <a:tailEnd/>
          </a:ln>
          <a:effectLst/>
        </p:spPr>
      </p:pic>
      <p:graphicFrame>
        <p:nvGraphicFramePr>
          <p:cNvPr id="272397" name="Object 13"/>
          <p:cNvGraphicFramePr>
            <a:graphicFrameLocks noChangeAspect="1"/>
          </p:cNvGraphicFramePr>
          <p:nvPr/>
        </p:nvGraphicFramePr>
        <p:xfrm>
          <a:off x="2285984" y="3500438"/>
          <a:ext cx="1643074" cy="825499"/>
        </p:xfrm>
        <a:graphic>
          <a:graphicData uri="http://schemas.openxmlformats.org/presentationml/2006/ole">
            <mc:AlternateContent xmlns:mc="http://schemas.openxmlformats.org/markup-compatibility/2006">
              <mc:Choice xmlns:v="urn:schemas-microsoft-com:vml" Requires="v">
                <p:oleObj spid="_x0000_s490540" name="Equation" r:id="rId9" imgW="1536480" imgH="723600" progId="">
                  <p:embed/>
                </p:oleObj>
              </mc:Choice>
              <mc:Fallback>
                <p:oleObj name="Equation" r:id="rId9" imgW="1536480" imgH="72360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5984" y="3500438"/>
                        <a:ext cx="1643074" cy="825499"/>
                      </a:xfrm>
                      <a:prstGeom prst="rect">
                        <a:avLst/>
                      </a:prstGeom>
                      <a:solidFill>
                        <a:srgbClr val="FFFF99"/>
                      </a:solidFill>
                    </p:spPr>
                  </p:pic>
                </p:oleObj>
              </mc:Fallback>
            </mc:AlternateContent>
          </a:graphicData>
        </a:graphic>
      </p:graphicFrame>
      <p:sp>
        <p:nvSpPr>
          <p:cNvPr id="272404" name="Text Box 20"/>
          <p:cNvSpPr txBox="1">
            <a:spLocks noChangeArrowheads="1"/>
          </p:cNvSpPr>
          <p:nvPr/>
        </p:nvSpPr>
        <p:spPr bwMode="auto">
          <a:xfrm>
            <a:off x="4211638" y="3716338"/>
            <a:ext cx="730250" cy="366712"/>
          </a:xfrm>
          <a:prstGeom prst="rect">
            <a:avLst/>
          </a:prstGeom>
          <a:noFill/>
          <a:ln w="9525">
            <a:noFill/>
            <a:miter lim="800000"/>
            <a:headEnd/>
            <a:tailEnd/>
          </a:ln>
          <a:effectLst/>
        </p:spPr>
        <p:txBody>
          <a:bodyPr wrap="none">
            <a:spAutoFit/>
          </a:bodyPr>
          <a:lstStyle/>
          <a:p>
            <a:pPr algn="l"/>
            <a:r>
              <a:rPr lang="fr-FR"/>
              <a:t>avec </a:t>
            </a:r>
          </a:p>
        </p:txBody>
      </p:sp>
      <p:graphicFrame>
        <p:nvGraphicFramePr>
          <p:cNvPr id="272405" name="Object 21"/>
          <p:cNvGraphicFramePr>
            <a:graphicFrameLocks noChangeAspect="1"/>
          </p:cNvGraphicFramePr>
          <p:nvPr/>
        </p:nvGraphicFramePr>
        <p:xfrm>
          <a:off x="5046663" y="3644900"/>
          <a:ext cx="2838450" cy="492125"/>
        </p:xfrm>
        <a:graphic>
          <a:graphicData uri="http://schemas.openxmlformats.org/presentationml/2006/ole">
            <mc:AlternateContent xmlns:mc="http://schemas.openxmlformats.org/markup-compatibility/2006">
              <mc:Choice xmlns:v="urn:schemas-microsoft-com:vml" Requires="v">
                <p:oleObj spid="_x0000_s490541" name="Equation" r:id="rId11" imgW="2743200" imgH="469800" progId="">
                  <p:embed/>
                </p:oleObj>
              </mc:Choice>
              <mc:Fallback>
                <p:oleObj name="Equation" r:id="rId11" imgW="2743200" imgH="469800" progId="">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6663" y="3644900"/>
                        <a:ext cx="2838450" cy="492125"/>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72406" name="Freeform 22"/>
          <p:cNvSpPr>
            <a:spLocks/>
          </p:cNvSpPr>
          <p:nvPr/>
        </p:nvSpPr>
        <p:spPr bwMode="auto">
          <a:xfrm>
            <a:off x="7885113" y="3935413"/>
            <a:ext cx="334962" cy="285750"/>
          </a:xfrm>
          <a:custGeom>
            <a:avLst/>
            <a:gdLst/>
            <a:ahLst/>
            <a:cxnLst>
              <a:cxn ang="0">
                <a:pos x="211" y="243"/>
              </a:cxn>
              <a:cxn ang="0">
                <a:pos x="211" y="2"/>
              </a:cxn>
              <a:cxn ang="0">
                <a:pos x="0" y="0"/>
              </a:cxn>
            </a:cxnLst>
            <a:rect l="0" t="0" r="r" b="b"/>
            <a:pathLst>
              <a:path w="211" h="243">
                <a:moveTo>
                  <a:pt x="211" y="243"/>
                </a:moveTo>
                <a:lnTo>
                  <a:pt x="211" y="2"/>
                </a:lnTo>
                <a:lnTo>
                  <a:pt x="0" y="0"/>
                </a:lnTo>
              </a:path>
            </a:pathLst>
          </a:custGeom>
          <a:noFill/>
          <a:ln w="19050" cap="flat" cmpd="sng">
            <a:solidFill>
              <a:schemeClr val="tx1"/>
            </a:solidFill>
            <a:prstDash val="solid"/>
            <a:round/>
            <a:headEnd type="none" w="med" len="med"/>
            <a:tailEnd type="triangle" w="med" len="med"/>
          </a:ln>
          <a:effectLst/>
        </p:spPr>
        <p:txBody>
          <a:bodyPr>
            <a:spAutoFit/>
          </a:bodyPr>
          <a:lstStyle/>
          <a:p>
            <a:endParaRPr lang="fr-FR"/>
          </a:p>
        </p:txBody>
      </p:sp>
      <p:sp>
        <p:nvSpPr>
          <p:cNvPr id="272407" name="Text Box 23"/>
          <p:cNvSpPr txBox="1">
            <a:spLocks noChangeArrowheads="1"/>
          </p:cNvSpPr>
          <p:nvPr/>
        </p:nvSpPr>
        <p:spPr bwMode="auto">
          <a:xfrm>
            <a:off x="6950075" y="4216400"/>
            <a:ext cx="2159000" cy="581025"/>
          </a:xfrm>
          <a:prstGeom prst="rect">
            <a:avLst/>
          </a:prstGeom>
          <a:noFill/>
          <a:ln w="19050" algn="ctr">
            <a:noFill/>
            <a:miter lim="800000"/>
            <a:headEnd/>
            <a:tailEnd/>
          </a:ln>
          <a:effectLst/>
        </p:spPr>
        <p:txBody>
          <a:bodyPr>
            <a:spAutoFit/>
          </a:bodyPr>
          <a:lstStyle/>
          <a:p>
            <a:r>
              <a:rPr lang="fr-FR" sz="1600"/>
              <a:t>tension accélératrice des électrons</a:t>
            </a:r>
          </a:p>
        </p:txBody>
      </p:sp>
      <p:sp>
        <p:nvSpPr>
          <p:cNvPr id="272408" name="Text Box 24"/>
          <p:cNvSpPr txBox="1">
            <a:spLocks noChangeArrowheads="1"/>
          </p:cNvSpPr>
          <p:nvPr/>
        </p:nvSpPr>
        <p:spPr bwMode="auto">
          <a:xfrm>
            <a:off x="34925" y="5377450"/>
            <a:ext cx="4608513" cy="1123384"/>
          </a:xfrm>
          <a:prstGeom prst="rect">
            <a:avLst/>
          </a:prstGeom>
          <a:noFill/>
          <a:ln w="19050" algn="ctr">
            <a:noFill/>
            <a:miter lim="800000"/>
            <a:headEnd/>
            <a:tailEnd/>
          </a:ln>
          <a:effectLst/>
        </p:spPr>
        <p:txBody>
          <a:bodyPr>
            <a:spAutoFit/>
          </a:bodyPr>
          <a:lstStyle/>
          <a:p>
            <a:r>
              <a:rPr lang="fr-FR" sz="1800" i="1" dirty="0">
                <a:solidFill>
                  <a:srgbClr val="C00000"/>
                </a:solidFill>
                <a:latin typeface="Times New Roman" pitchFamily="18" charset="0"/>
                <a:cs typeface="Times New Roman" pitchFamily="18" charset="0"/>
              </a:rPr>
              <a:t>U</a:t>
            </a:r>
            <a:r>
              <a:rPr lang="fr-FR" sz="2000" dirty="0">
                <a:solidFill>
                  <a:srgbClr val="C00000"/>
                </a:solidFill>
              </a:rPr>
              <a:t> augmente &lt;=&gt; </a:t>
            </a:r>
            <a:r>
              <a:rPr lang="fr-FR" sz="2000" i="1" dirty="0">
                <a:solidFill>
                  <a:srgbClr val="C00000"/>
                </a:solidFill>
                <a:latin typeface="Symbol" pitchFamily="18" charset="2"/>
              </a:rPr>
              <a:t>l</a:t>
            </a:r>
            <a:r>
              <a:rPr lang="fr-FR" sz="2000" dirty="0">
                <a:solidFill>
                  <a:srgbClr val="C00000"/>
                </a:solidFill>
              </a:rPr>
              <a:t> diminue</a:t>
            </a:r>
          </a:p>
          <a:p>
            <a:endParaRPr lang="fr-FR" sz="700" dirty="0">
              <a:solidFill>
                <a:srgbClr val="C00000"/>
              </a:solidFill>
            </a:endParaRPr>
          </a:p>
          <a:p>
            <a:r>
              <a:rPr lang="fr-FR" sz="2000" dirty="0">
                <a:solidFill>
                  <a:srgbClr val="C00000"/>
                </a:solidFill>
              </a:rPr>
              <a:t>défilement des conditions d'interférences constructives en fonction de </a:t>
            </a:r>
            <a:r>
              <a:rPr lang="fr-FR" sz="2000" i="1" dirty="0">
                <a:solidFill>
                  <a:srgbClr val="C00000"/>
                </a:solidFill>
                <a:latin typeface="Times New Roman" pitchFamily="18" charset="0"/>
                <a:cs typeface="Times New Roman" pitchFamily="18" charset="0"/>
                <a:sym typeface="Symbol" pitchFamily="18" charset="2"/>
              </a:rPr>
              <a:t></a:t>
            </a:r>
            <a:r>
              <a:rPr lang="fr-FR" sz="2000" i="1" dirty="0">
                <a:solidFill>
                  <a:srgbClr val="C00000"/>
                </a:solidFill>
                <a:latin typeface="Times New Roman" pitchFamily="18" charset="0"/>
                <a:cs typeface="Times New Roman" pitchFamily="18" charset="0"/>
              </a:rPr>
              <a:t>U</a:t>
            </a:r>
          </a:p>
        </p:txBody>
      </p:sp>
      <p:sp>
        <p:nvSpPr>
          <p:cNvPr id="272411" name="Text Box 27"/>
          <p:cNvSpPr txBox="1">
            <a:spLocks noChangeArrowheads="1"/>
          </p:cNvSpPr>
          <p:nvPr/>
        </p:nvSpPr>
        <p:spPr bwMode="auto">
          <a:xfrm>
            <a:off x="1011238" y="4862513"/>
            <a:ext cx="2408237" cy="366712"/>
          </a:xfrm>
          <a:prstGeom prst="rect">
            <a:avLst/>
          </a:prstGeom>
          <a:noFill/>
          <a:ln w="19050" algn="ctr">
            <a:noFill/>
            <a:miter lim="800000"/>
            <a:headEnd/>
            <a:tailEnd/>
          </a:ln>
          <a:effectLst/>
        </p:spPr>
        <p:txBody>
          <a:bodyPr wrap="none">
            <a:spAutoFit/>
          </a:bodyPr>
          <a:lstStyle/>
          <a:p>
            <a:r>
              <a:rPr lang="fr-FR" dirty="0"/>
              <a:t>Détecteur fixe (</a:t>
            </a:r>
            <a:r>
              <a:rPr lang="fr-FR" dirty="0">
                <a:latin typeface="Symbol" pitchFamily="18" charset="2"/>
              </a:rPr>
              <a:t>q</a:t>
            </a:r>
            <a:r>
              <a:rPr lang="fr-FR" dirty="0"/>
              <a:t>=50°)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ochem\lequere\lequere\MES_Documents\ENSEIGNEMENT\Enseignement MECA Q\figs_cours1\diffrac2.jpg"/>
          <p:cNvPicPr>
            <a:picLocks noChangeAspect="1" noChangeArrowheads="1"/>
          </p:cNvPicPr>
          <p:nvPr/>
        </p:nvPicPr>
        <p:blipFill>
          <a:blip r:embed="rId2"/>
          <a:srcRect/>
          <a:stretch>
            <a:fillRect/>
          </a:stretch>
        </p:blipFill>
        <p:spPr bwMode="auto">
          <a:xfrm>
            <a:off x="1295400" y="381000"/>
            <a:ext cx="2266950" cy="5410200"/>
          </a:xfrm>
          <a:prstGeom prst="rect">
            <a:avLst/>
          </a:prstGeom>
          <a:noFill/>
        </p:spPr>
      </p:pic>
      <p:pic>
        <p:nvPicPr>
          <p:cNvPr id="20483" name="Picture 3" descr="\\Theochem\lequere\lequere\MES_Documents\ENSEIGNEMENT\Enseignement MECA Q\figs_cours1\omatter017a4.gif"/>
          <p:cNvPicPr>
            <a:picLocks noChangeAspect="1" noChangeArrowheads="1"/>
          </p:cNvPicPr>
          <p:nvPr/>
        </p:nvPicPr>
        <p:blipFill>
          <a:blip r:embed="rId3"/>
          <a:srcRect/>
          <a:stretch>
            <a:fillRect/>
          </a:stretch>
        </p:blipFill>
        <p:spPr bwMode="auto">
          <a:xfrm>
            <a:off x="5029200" y="228600"/>
            <a:ext cx="3759200" cy="5638800"/>
          </a:xfrm>
          <a:prstGeom prst="rect">
            <a:avLst/>
          </a:prstGeom>
          <a:noFill/>
        </p:spPr>
      </p:pic>
      <p:sp>
        <p:nvSpPr>
          <p:cNvPr id="20484" name="Text Box 4"/>
          <p:cNvSpPr txBox="1">
            <a:spLocks noChangeArrowheads="1"/>
          </p:cNvSpPr>
          <p:nvPr/>
        </p:nvSpPr>
        <p:spPr bwMode="auto">
          <a:xfrm>
            <a:off x="762000" y="5867400"/>
            <a:ext cx="4011613" cy="457200"/>
          </a:xfrm>
          <a:prstGeom prst="rect">
            <a:avLst/>
          </a:prstGeom>
          <a:noFill/>
          <a:ln w="9525">
            <a:noFill/>
            <a:miter lim="800000"/>
            <a:headEnd/>
            <a:tailEnd/>
          </a:ln>
          <a:effectLst/>
        </p:spPr>
        <p:txBody>
          <a:bodyPr wrap="none">
            <a:spAutoFit/>
          </a:bodyPr>
          <a:lstStyle/>
          <a:p>
            <a:r>
              <a:rPr lang="fr-FR"/>
              <a:t>Electron double slit experiment</a:t>
            </a:r>
          </a:p>
        </p:txBody>
      </p:sp>
      <p:sp>
        <p:nvSpPr>
          <p:cNvPr id="20485" name="Text Box 5"/>
          <p:cNvSpPr txBox="1">
            <a:spLocks noChangeArrowheads="1"/>
          </p:cNvSpPr>
          <p:nvPr/>
        </p:nvSpPr>
        <p:spPr bwMode="auto">
          <a:xfrm>
            <a:off x="5318125" y="5908675"/>
            <a:ext cx="2574925" cy="457200"/>
          </a:xfrm>
          <a:prstGeom prst="rect">
            <a:avLst/>
          </a:prstGeom>
          <a:noFill/>
          <a:ln w="9525">
            <a:noFill/>
            <a:miter lim="800000"/>
            <a:headEnd/>
            <a:tailEnd/>
          </a:ln>
          <a:effectLst/>
        </p:spPr>
        <p:txBody>
          <a:bodyPr wrap="none">
            <a:spAutoFit/>
          </a:bodyPr>
          <a:lstStyle/>
          <a:p>
            <a:r>
              <a:rPr lang="fr-FR"/>
              <a:t>Electron diffraction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1127125" y="1919288"/>
            <a:ext cx="7635875" cy="4054475"/>
          </a:xfrm>
          <a:prstGeom prst="rect">
            <a:avLst/>
          </a:prstGeom>
          <a:noFill/>
          <a:ln w="9525">
            <a:noFill/>
            <a:miter lim="800000"/>
            <a:headEnd/>
            <a:tailEnd/>
          </a:ln>
          <a:effectLst/>
        </p:spPr>
        <p:txBody>
          <a:bodyPr>
            <a:spAutoFit/>
          </a:bodyPr>
          <a:lstStyle/>
          <a:p>
            <a:pPr marL="457200" indent="-457200">
              <a:buFontTx/>
              <a:buAutoNum type="arabicParenR"/>
            </a:pPr>
            <a:r>
              <a:rPr lang="fr-FR" sz="2000" dirty="0"/>
              <a:t>Relation de de Broglie</a:t>
            </a:r>
          </a:p>
          <a:p>
            <a:pPr marL="457200" indent="-457200" algn="just"/>
            <a:r>
              <a:rPr lang="fr-FR" sz="2000" dirty="0"/>
              <a:t>	</a:t>
            </a:r>
            <a:r>
              <a:rPr lang="fr-FR" sz="2000" dirty="0" smtClean="0"/>
              <a:t>Relation </a:t>
            </a:r>
            <a:r>
              <a:rPr lang="fr-FR" sz="2000" dirty="0"/>
              <a:t>entre une propriété corpusculaire du photon et une propriété de l’onde associée.</a:t>
            </a:r>
          </a:p>
          <a:p>
            <a:pPr marL="457200" indent="-457200"/>
            <a:endParaRPr lang="fr-FR" sz="2000" dirty="0"/>
          </a:p>
          <a:p>
            <a:pPr marL="457200" indent="-457200"/>
            <a:endParaRPr lang="fr-FR" sz="2000" dirty="0"/>
          </a:p>
          <a:p>
            <a:pPr marL="457200" indent="-457200" algn="just"/>
            <a:r>
              <a:rPr lang="fr-FR" sz="2000" dirty="0"/>
              <a:t>	Louis de Broglie </a:t>
            </a:r>
            <a:r>
              <a:rPr lang="fr-FR" sz="2000" dirty="0" smtClean="0"/>
              <a:t>propose donc une </a:t>
            </a:r>
            <a:r>
              <a:rPr lang="fr-FR" sz="2000" dirty="0"/>
              <a:t>relation s’appliquant à une particule quelconque (de masse différente de zéro). Si l’on associe une onde de la forme</a:t>
            </a:r>
          </a:p>
          <a:p>
            <a:pPr marL="457200" indent="-457200"/>
            <a:endParaRPr lang="fr-FR" sz="2000" dirty="0"/>
          </a:p>
          <a:p>
            <a:pPr marL="457200" indent="-457200"/>
            <a:r>
              <a:rPr lang="fr-FR" sz="2000" dirty="0"/>
              <a:t>	</a:t>
            </a:r>
          </a:p>
          <a:p>
            <a:pPr marL="457200" indent="-457200"/>
            <a:r>
              <a:rPr lang="fr-FR" sz="2000" dirty="0"/>
              <a:t>	</a:t>
            </a:r>
            <a:r>
              <a:rPr lang="fr-FR" sz="2000" dirty="0" smtClean="0"/>
              <a:t>A </a:t>
            </a:r>
            <a:r>
              <a:rPr lang="fr-FR" sz="2000" dirty="0"/>
              <a:t>cette particule, alors la relation liant la propriété corpusculaire à la propriété ondulatoire est :</a:t>
            </a:r>
          </a:p>
          <a:p>
            <a:pPr marL="457200" indent="-457200"/>
            <a:r>
              <a:rPr lang="fr-FR" sz="2000" dirty="0"/>
              <a:t>			</a:t>
            </a:r>
          </a:p>
        </p:txBody>
      </p:sp>
      <p:graphicFrame>
        <p:nvGraphicFramePr>
          <p:cNvPr id="35844" name="Object 4"/>
          <p:cNvGraphicFramePr>
            <a:graphicFrameLocks noChangeAspect="1"/>
          </p:cNvGraphicFramePr>
          <p:nvPr/>
        </p:nvGraphicFramePr>
        <p:xfrm>
          <a:off x="3276600" y="2971800"/>
          <a:ext cx="1924050" cy="581025"/>
        </p:xfrm>
        <a:graphic>
          <a:graphicData uri="http://schemas.openxmlformats.org/presentationml/2006/ole">
            <mc:AlternateContent xmlns:mc="http://schemas.openxmlformats.org/markup-compatibility/2006">
              <mc:Choice xmlns:v="urn:schemas-microsoft-com:vml" Requires="v">
                <p:oleObj spid="_x0000_s35874" name="Equation" r:id="rId3" imgW="799920" imgH="241200" progId="Equation.3">
                  <p:embed/>
                </p:oleObj>
              </mc:Choice>
              <mc:Fallback>
                <p:oleObj name="Equation" r:id="rId3" imgW="799920" imgH="241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1800"/>
                        <a:ext cx="192405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5"/>
          <p:cNvGraphicFramePr>
            <a:graphicFrameLocks noChangeAspect="1"/>
          </p:cNvGraphicFramePr>
          <p:nvPr/>
        </p:nvGraphicFramePr>
        <p:xfrm>
          <a:off x="3581400" y="4267200"/>
          <a:ext cx="2065338" cy="546100"/>
        </p:xfrm>
        <a:graphic>
          <a:graphicData uri="http://schemas.openxmlformats.org/presentationml/2006/ole">
            <mc:AlternateContent xmlns:mc="http://schemas.openxmlformats.org/markup-compatibility/2006">
              <mc:Choice xmlns:v="urn:schemas-microsoft-com:vml" Requires="v">
                <p:oleObj spid="_x0000_s35875" name="Equation" r:id="rId5" imgW="914400" imgH="241200" progId="Equation.3">
                  <p:embed/>
                </p:oleObj>
              </mc:Choice>
              <mc:Fallback>
                <p:oleObj name="Equation" r:id="rId5" imgW="91440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267200"/>
                        <a:ext cx="2065338"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Object 6"/>
          <p:cNvGraphicFramePr>
            <a:graphicFrameLocks noChangeAspect="1"/>
          </p:cNvGraphicFramePr>
          <p:nvPr/>
        </p:nvGraphicFramePr>
        <p:xfrm>
          <a:off x="5199063" y="5145088"/>
          <a:ext cx="1376362" cy="795337"/>
        </p:xfrm>
        <a:graphic>
          <a:graphicData uri="http://schemas.openxmlformats.org/presentationml/2006/ole">
            <mc:AlternateContent xmlns:mc="http://schemas.openxmlformats.org/markup-compatibility/2006">
              <mc:Choice xmlns:v="urn:schemas-microsoft-com:vml" Requires="v">
                <p:oleObj spid="_x0000_s35876" name="Equation" r:id="rId7" imgW="482400" imgH="279360" progId="Equation.3">
                  <p:embed/>
                </p:oleObj>
              </mc:Choice>
              <mc:Fallback>
                <p:oleObj name="Equation" r:id="rId7" imgW="482400" imgH="27936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9063" y="5145088"/>
                        <a:ext cx="1376362" cy="795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Line 7"/>
          <p:cNvSpPr>
            <a:spLocks noChangeShapeType="1"/>
          </p:cNvSpPr>
          <p:nvPr/>
        </p:nvSpPr>
        <p:spPr bwMode="auto">
          <a:xfrm flipV="1">
            <a:off x="4572000" y="5867400"/>
            <a:ext cx="533400" cy="381000"/>
          </a:xfrm>
          <a:prstGeom prst="line">
            <a:avLst/>
          </a:prstGeom>
          <a:noFill/>
          <a:ln w="9525">
            <a:solidFill>
              <a:schemeClr val="tx1"/>
            </a:solidFill>
            <a:round/>
            <a:headEnd/>
            <a:tailEnd type="triangle" w="med" len="med"/>
          </a:ln>
          <a:effectLst/>
        </p:spPr>
        <p:txBody>
          <a:bodyPr/>
          <a:lstStyle/>
          <a:p>
            <a:endParaRPr lang="fr-FR"/>
          </a:p>
        </p:txBody>
      </p:sp>
      <p:sp>
        <p:nvSpPr>
          <p:cNvPr id="35848" name="Line 8"/>
          <p:cNvSpPr>
            <a:spLocks noChangeShapeType="1"/>
          </p:cNvSpPr>
          <p:nvPr/>
        </p:nvSpPr>
        <p:spPr bwMode="auto">
          <a:xfrm flipH="1" flipV="1">
            <a:off x="5715000" y="5867400"/>
            <a:ext cx="228600" cy="381000"/>
          </a:xfrm>
          <a:prstGeom prst="line">
            <a:avLst/>
          </a:prstGeom>
          <a:noFill/>
          <a:ln w="9525">
            <a:solidFill>
              <a:schemeClr val="tx1"/>
            </a:solidFill>
            <a:round/>
            <a:headEnd/>
            <a:tailEnd type="triangle" w="med" len="med"/>
          </a:ln>
          <a:effectLst/>
        </p:spPr>
        <p:txBody>
          <a:bodyPr/>
          <a:lstStyle/>
          <a:p>
            <a:endParaRPr lang="fr-FR"/>
          </a:p>
        </p:txBody>
      </p:sp>
      <p:sp>
        <p:nvSpPr>
          <p:cNvPr id="35849" name="Text Box 9"/>
          <p:cNvSpPr txBox="1">
            <a:spLocks noChangeArrowheads="1"/>
          </p:cNvSpPr>
          <p:nvPr/>
        </p:nvSpPr>
        <p:spPr bwMode="auto">
          <a:xfrm>
            <a:off x="2574925" y="6210300"/>
            <a:ext cx="2120900" cy="366713"/>
          </a:xfrm>
          <a:prstGeom prst="rect">
            <a:avLst/>
          </a:prstGeom>
          <a:noFill/>
          <a:ln w="9525">
            <a:noFill/>
            <a:miter lim="800000"/>
            <a:headEnd/>
            <a:tailEnd/>
          </a:ln>
          <a:effectLst/>
        </p:spPr>
        <p:txBody>
          <a:bodyPr wrap="none">
            <a:spAutoFit/>
          </a:bodyPr>
          <a:lstStyle/>
          <a:p>
            <a:r>
              <a:rPr lang="fr-FR" sz="1800"/>
              <a:t>Masse de la particule</a:t>
            </a:r>
          </a:p>
        </p:txBody>
      </p:sp>
      <p:sp>
        <p:nvSpPr>
          <p:cNvPr id="35850" name="Text Box 10"/>
          <p:cNvSpPr txBox="1">
            <a:spLocks noChangeArrowheads="1"/>
          </p:cNvSpPr>
          <p:nvPr/>
        </p:nvSpPr>
        <p:spPr bwMode="auto">
          <a:xfrm>
            <a:off x="5029200" y="6248400"/>
            <a:ext cx="2209800" cy="366713"/>
          </a:xfrm>
          <a:prstGeom prst="rect">
            <a:avLst/>
          </a:prstGeom>
          <a:noFill/>
          <a:ln w="9525">
            <a:noFill/>
            <a:miter lim="800000"/>
            <a:headEnd/>
            <a:tailEnd/>
          </a:ln>
          <a:effectLst/>
        </p:spPr>
        <p:txBody>
          <a:bodyPr wrap="none">
            <a:spAutoFit/>
          </a:bodyPr>
          <a:lstStyle/>
          <a:p>
            <a:r>
              <a:rPr lang="fr-FR" sz="1800"/>
              <a:t>Vitesse de la particule</a:t>
            </a:r>
          </a:p>
        </p:txBody>
      </p:sp>
      <p:sp>
        <p:nvSpPr>
          <p:cNvPr id="35851" name="Line 11"/>
          <p:cNvSpPr>
            <a:spLocks noChangeShapeType="1"/>
          </p:cNvSpPr>
          <p:nvPr/>
        </p:nvSpPr>
        <p:spPr bwMode="auto">
          <a:xfrm flipH="1" flipV="1">
            <a:off x="6629400" y="5715000"/>
            <a:ext cx="1066800" cy="152400"/>
          </a:xfrm>
          <a:prstGeom prst="line">
            <a:avLst/>
          </a:prstGeom>
          <a:noFill/>
          <a:ln w="9525">
            <a:solidFill>
              <a:schemeClr val="tx1"/>
            </a:solidFill>
            <a:round/>
            <a:headEnd/>
            <a:tailEnd type="triangle" w="med" len="med"/>
          </a:ln>
          <a:effectLst/>
        </p:spPr>
        <p:txBody>
          <a:bodyPr/>
          <a:lstStyle/>
          <a:p>
            <a:endParaRPr lang="fr-FR"/>
          </a:p>
        </p:txBody>
      </p:sp>
      <p:sp>
        <p:nvSpPr>
          <p:cNvPr id="35852" name="Text Box 12"/>
          <p:cNvSpPr txBox="1">
            <a:spLocks noChangeArrowheads="1"/>
          </p:cNvSpPr>
          <p:nvPr/>
        </p:nvSpPr>
        <p:spPr bwMode="auto">
          <a:xfrm>
            <a:off x="7696200" y="5638800"/>
            <a:ext cx="882650" cy="641350"/>
          </a:xfrm>
          <a:prstGeom prst="rect">
            <a:avLst/>
          </a:prstGeom>
          <a:noFill/>
          <a:ln w="9525">
            <a:noFill/>
            <a:miter lim="800000"/>
            <a:headEnd/>
            <a:tailEnd/>
          </a:ln>
          <a:effectLst/>
        </p:spPr>
        <p:txBody>
          <a:bodyPr wrap="none">
            <a:spAutoFit/>
          </a:bodyPr>
          <a:lstStyle/>
          <a:p>
            <a:r>
              <a:rPr lang="fr-FR" sz="1800"/>
              <a:t>nombre</a:t>
            </a:r>
          </a:p>
          <a:p>
            <a:r>
              <a:rPr lang="fr-FR" sz="1800"/>
              <a:t>d’onde</a:t>
            </a:r>
          </a:p>
        </p:txBody>
      </p:sp>
      <p:pic>
        <p:nvPicPr>
          <p:cNvPr id="35853" name="Picture 13"/>
          <p:cNvPicPr>
            <a:picLocks noChangeAspect="1" noChangeArrowheads="1"/>
          </p:cNvPicPr>
          <p:nvPr/>
        </p:nvPicPr>
        <p:blipFill>
          <a:blip r:embed="rId9"/>
          <a:srcRect/>
          <a:stretch>
            <a:fillRect/>
          </a:stretch>
        </p:blipFill>
        <p:spPr bwMode="auto">
          <a:xfrm>
            <a:off x="0" y="2971800"/>
            <a:ext cx="1516063" cy="2047875"/>
          </a:xfrm>
          <a:prstGeom prst="rect">
            <a:avLst/>
          </a:prstGeom>
          <a:noFill/>
          <a:ln w="9525">
            <a:noFill/>
            <a:miter lim="800000"/>
            <a:headEnd/>
            <a:tailEnd/>
          </a:ln>
          <a:effectLst/>
        </p:spPr>
      </p:pic>
      <p:sp>
        <p:nvSpPr>
          <p:cNvPr id="14" name="Rectangle 13"/>
          <p:cNvSpPr/>
          <p:nvPr/>
        </p:nvSpPr>
        <p:spPr>
          <a:xfrm>
            <a:off x="928662" y="500042"/>
            <a:ext cx="6786610" cy="461665"/>
          </a:xfrm>
          <a:prstGeom prst="rect">
            <a:avLst/>
          </a:prstGeom>
        </p:spPr>
        <p:txBody>
          <a:bodyPr wrap="square">
            <a:spAutoFit/>
          </a:bodyPr>
          <a:lstStyle/>
          <a:p>
            <a:r>
              <a:rPr lang="fr-FR" b="1" dirty="0" smtClean="0">
                <a:solidFill>
                  <a:srgbClr val="C00000"/>
                </a:solidFill>
              </a:rPr>
              <a:t>Comportement ondulatoire des corpuscules</a:t>
            </a:r>
            <a:endParaRPr lang="fr-FR" b="1" dirty="0">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898525" y="700088"/>
            <a:ext cx="725488" cy="396875"/>
          </a:xfrm>
          <a:prstGeom prst="rect">
            <a:avLst/>
          </a:prstGeom>
          <a:noFill/>
          <a:ln w="9525">
            <a:noFill/>
            <a:miter lim="800000"/>
            <a:headEnd/>
            <a:tailEnd/>
          </a:ln>
          <a:effectLst/>
        </p:spPr>
        <p:txBody>
          <a:bodyPr wrap="none">
            <a:spAutoFit/>
          </a:bodyPr>
          <a:lstStyle/>
          <a:p>
            <a:r>
              <a:rPr lang="fr-FR" sz="2000"/>
              <a:t>Soit :</a:t>
            </a:r>
          </a:p>
        </p:txBody>
      </p:sp>
      <p:graphicFrame>
        <p:nvGraphicFramePr>
          <p:cNvPr id="36867" name="Object 3"/>
          <p:cNvGraphicFramePr>
            <a:graphicFrameLocks noChangeAspect="1"/>
          </p:cNvGraphicFramePr>
          <p:nvPr/>
        </p:nvGraphicFramePr>
        <p:xfrm>
          <a:off x="2209800" y="990600"/>
          <a:ext cx="2590800" cy="755650"/>
        </p:xfrm>
        <a:graphic>
          <a:graphicData uri="http://schemas.openxmlformats.org/presentationml/2006/ole">
            <mc:AlternateContent xmlns:mc="http://schemas.openxmlformats.org/markup-compatibility/2006">
              <mc:Choice xmlns:v="urn:schemas-microsoft-com:vml" Requires="v">
                <p:oleObj spid="_x0000_s36912" name="Equation" r:id="rId3" imgW="1218960" imgH="355320" progId="Equation.3">
                  <p:embed/>
                </p:oleObj>
              </mc:Choice>
              <mc:Fallback>
                <p:oleObj name="Equation" r:id="rId3" imgW="1218960" imgH="35532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990600"/>
                        <a:ext cx="259080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8" name="Line 4"/>
          <p:cNvSpPr>
            <a:spLocks noChangeShapeType="1"/>
          </p:cNvSpPr>
          <p:nvPr/>
        </p:nvSpPr>
        <p:spPr bwMode="auto">
          <a:xfrm flipV="1">
            <a:off x="1752600" y="1524000"/>
            <a:ext cx="457200" cy="381000"/>
          </a:xfrm>
          <a:prstGeom prst="line">
            <a:avLst/>
          </a:prstGeom>
          <a:noFill/>
          <a:ln w="9525">
            <a:solidFill>
              <a:schemeClr val="tx1"/>
            </a:solidFill>
            <a:round/>
            <a:headEnd/>
            <a:tailEnd type="triangle" w="med" len="med"/>
          </a:ln>
          <a:effectLst/>
        </p:spPr>
        <p:txBody>
          <a:bodyPr/>
          <a:lstStyle/>
          <a:p>
            <a:endParaRPr lang="fr-FR"/>
          </a:p>
        </p:txBody>
      </p:sp>
      <p:sp>
        <p:nvSpPr>
          <p:cNvPr id="36869" name="Text Box 5"/>
          <p:cNvSpPr txBox="1">
            <a:spLocks noChangeArrowheads="1"/>
          </p:cNvSpPr>
          <p:nvPr/>
        </p:nvSpPr>
        <p:spPr bwMode="auto">
          <a:xfrm>
            <a:off x="974725" y="1866900"/>
            <a:ext cx="2381250" cy="366713"/>
          </a:xfrm>
          <a:prstGeom prst="rect">
            <a:avLst/>
          </a:prstGeom>
          <a:noFill/>
          <a:ln w="9525">
            <a:noFill/>
            <a:miter lim="800000"/>
            <a:headEnd/>
            <a:tailEnd/>
          </a:ln>
          <a:effectLst/>
        </p:spPr>
        <p:txBody>
          <a:bodyPr wrap="none">
            <a:spAutoFit/>
          </a:bodyPr>
          <a:lstStyle/>
          <a:p>
            <a:r>
              <a:rPr lang="fr-FR" sz="1800"/>
              <a:t>Quantité de mouvement</a:t>
            </a:r>
          </a:p>
        </p:txBody>
      </p:sp>
      <p:sp>
        <p:nvSpPr>
          <p:cNvPr id="36870" name="Line 6"/>
          <p:cNvSpPr>
            <a:spLocks noChangeShapeType="1"/>
          </p:cNvSpPr>
          <p:nvPr/>
        </p:nvSpPr>
        <p:spPr bwMode="auto">
          <a:xfrm flipH="1" flipV="1">
            <a:off x="4267200" y="1524000"/>
            <a:ext cx="304800" cy="609600"/>
          </a:xfrm>
          <a:prstGeom prst="line">
            <a:avLst/>
          </a:prstGeom>
          <a:noFill/>
          <a:ln w="9525">
            <a:solidFill>
              <a:schemeClr val="tx1"/>
            </a:solidFill>
            <a:round/>
            <a:headEnd/>
            <a:tailEnd type="triangle" w="med" len="med"/>
          </a:ln>
          <a:effectLst/>
        </p:spPr>
        <p:txBody>
          <a:bodyPr/>
          <a:lstStyle/>
          <a:p>
            <a:endParaRPr lang="fr-FR"/>
          </a:p>
        </p:txBody>
      </p:sp>
      <p:sp>
        <p:nvSpPr>
          <p:cNvPr id="36871" name="Text Box 7"/>
          <p:cNvSpPr txBox="1">
            <a:spLocks noChangeArrowheads="1"/>
          </p:cNvSpPr>
          <p:nvPr/>
        </p:nvSpPr>
        <p:spPr bwMode="auto">
          <a:xfrm>
            <a:off x="4495800" y="2057400"/>
            <a:ext cx="1765300" cy="366713"/>
          </a:xfrm>
          <a:prstGeom prst="rect">
            <a:avLst/>
          </a:prstGeom>
          <a:noFill/>
          <a:ln w="9525">
            <a:noFill/>
            <a:miter lim="800000"/>
            <a:headEnd/>
            <a:tailEnd/>
          </a:ln>
          <a:effectLst/>
        </p:spPr>
        <p:txBody>
          <a:bodyPr wrap="none">
            <a:spAutoFit/>
          </a:bodyPr>
          <a:lstStyle/>
          <a:p>
            <a:r>
              <a:rPr lang="fr-FR" sz="1800"/>
              <a:t>Longueur d’onde</a:t>
            </a:r>
          </a:p>
        </p:txBody>
      </p:sp>
      <p:sp>
        <p:nvSpPr>
          <p:cNvPr id="36872" name="Text Box 8"/>
          <p:cNvSpPr txBox="1">
            <a:spLocks noChangeArrowheads="1"/>
          </p:cNvSpPr>
          <p:nvPr/>
        </p:nvSpPr>
        <p:spPr bwMode="auto">
          <a:xfrm>
            <a:off x="2608282" y="3062288"/>
            <a:ext cx="4821238" cy="2530475"/>
          </a:xfrm>
          <a:prstGeom prst="rect">
            <a:avLst/>
          </a:prstGeom>
          <a:noFill/>
          <a:ln w="9525">
            <a:noFill/>
            <a:miter lim="800000"/>
            <a:headEnd/>
            <a:tailEnd/>
          </a:ln>
          <a:effectLst/>
        </p:spPr>
        <p:txBody>
          <a:bodyPr wrap="none">
            <a:spAutoFit/>
          </a:bodyPr>
          <a:lstStyle/>
          <a:p>
            <a:r>
              <a:rPr lang="fr-FR" sz="2000" dirty="0"/>
              <a:t>N.B. En utilisant l’invariant relativiste :</a:t>
            </a:r>
          </a:p>
          <a:p>
            <a:endParaRPr lang="fr-FR" sz="2000" dirty="0"/>
          </a:p>
          <a:p>
            <a:endParaRPr lang="fr-FR" sz="2000" dirty="0"/>
          </a:p>
          <a:p>
            <a:r>
              <a:rPr lang="fr-FR" sz="2000" dirty="0"/>
              <a:t>Et en posant m=0 pour le photon, on obtiens :</a:t>
            </a:r>
          </a:p>
          <a:p>
            <a:endParaRPr lang="fr-FR" sz="2000" dirty="0"/>
          </a:p>
          <a:p>
            <a:r>
              <a:rPr lang="fr-FR" sz="2000" dirty="0"/>
              <a:t>                            et donc</a:t>
            </a:r>
          </a:p>
          <a:p>
            <a:endParaRPr lang="fr-FR" sz="2000" dirty="0"/>
          </a:p>
          <a:p>
            <a:r>
              <a:rPr lang="fr-FR" sz="2000" dirty="0">
                <a:solidFill>
                  <a:srgbClr val="C00000"/>
                </a:solidFill>
              </a:rPr>
              <a:t>q</a:t>
            </a:r>
            <a:r>
              <a:rPr lang="fr-FR" sz="2000" dirty="0" smtClean="0">
                <a:solidFill>
                  <a:srgbClr val="C00000"/>
                </a:solidFill>
              </a:rPr>
              <a:t>ui </a:t>
            </a:r>
            <a:r>
              <a:rPr lang="fr-FR" sz="2000" dirty="0">
                <a:solidFill>
                  <a:srgbClr val="C00000"/>
                </a:solidFill>
              </a:rPr>
              <a:t>est la formule de l’énergie du photon</a:t>
            </a:r>
          </a:p>
        </p:txBody>
      </p:sp>
      <p:graphicFrame>
        <p:nvGraphicFramePr>
          <p:cNvPr id="36873" name="Object 9"/>
          <p:cNvGraphicFramePr>
            <a:graphicFrameLocks noChangeAspect="1"/>
          </p:cNvGraphicFramePr>
          <p:nvPr/>
        </p:nvGraphicFramePr>
        <p:xfrm>
          <a:off x="3814770" y="3429000"/>
          <a:ext cx="1828800" cy="565150"/>
        </p:xfrm>
        <a:graphic>
          <a:graphicData uri="http://schemas.openxmlformats.org/presentationml/2006/ole">
            <mc:AlternateContent xmlns:mc="http://schemas.openxmlformats.org/markup-compatibility/2006">
              <mc:Choice xmlns:v="urn:schemas-microsoft-com:vml" Requires="v">
                <p:oleObj spid="_x0000_s36913" name="Equation" r:id="rId5" imgW="863280" imgH="266400" progId="Equation.3">
                  <p:embed/>
                </p:oleObj>
              </mc:Choice>
              <mc:Fallback>
                <p:oleObj name="Equation" r:id="rId5" imgW="863280" imgH="2664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4770" y="3429000"/>
                        <a:ext cx="18288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4" name="Object 10"/>
          <p:cNvGraphicFramePr>
            <a:graphicFrameLocks noChangeAspect="1"/>
          </p:cNvGraphicFramePr>
          <p:nvPr/>
        </p:nvGraphicFramePr>
        <p:xfrm>
          <a:off x="3152772" y="4495800"/>
          <a:ext cx="990600" cy="688975"/>
        </p:xfrm>
        <a:graphic>
          <a:graphicData uri="http://schemas.openxmlformats.org/presentationml/2006/ole">
            <mc:AlternateContent xmlns:mc="http://schemas.openxmlformats.org/markup-compatibility/2006">
              <mc:Choice xmlns:v="urn:schemas-microsoft-com:vml" Requires="v">
                <p:oleObj spid="_x0000_s36914" name="Equation" r:id="rId7" imgW="457200" imgH="317160" progId="Equation.3">
                  <p:embed/>
                </p:oleObj>
              </mc:Choice>
              <mc:Fallback>
                <p:oleObj name="Equation" r:id="rId7" imgW="457200" imgH="31716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772" y="4495800"/>
                        <a:ext cx="9906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5" name="Object 11"/>
          <p:cNvGraphicFramePr>
            <a:graphicFrameLocks noChangeAspect="1"/>
          </p:cNvGraphicFramePr>
          <p:nvPr/>
        </p:nvGraphicFramePr>
        <p:xfrm>
          <a:off x="5643570" y="4419600"/>
          <a:ext cx="1447800" cy="723900"/>
        </p:xfrm>
        <a:graphic>
          <a:graphicData uri="http://schemas.openxmlformats.org/presentationml/2006/ole">
            <mc:AlternateContent xmlns:mc="http://schemas.openxmlformats.org/markup-compatibility/2006">
              <mc:Choice xmlns:v="urn:schemas-microsoft-com:vml" Requires="v">
                <p:oleObj spid="_x0000_s36915" name="Equation" r:id="rId9" imgW="660240" imgH="330120" progId="Equation.3">
                  <p:embed/>
                </p:oleObj>
              </mc:Choice>
              <mc:Fallback>
                <p:oleObj name="Equation" r:id="rId9" imgW="660240" imgH="33012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3570" y="4419600"/>
                        <a:ext cx="14478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6" name="Rectangle 12"/>
          <p:cNvSpPr>
            <a:spLocks noChangeArrowheads="1"/>
          </p:cNvSpPr>
          <p:nvPr/>
        </p:nvSpPr>
        <p:spPr bwMode="auto">
          <a:xfrm>
            <a:off x="1981200" y="838200"/>
            <a:ext cx="2895600" cy="990600"/>
          </a:xfrm>
          <a:prstGeom prst="rect">
            <a:avLst/>
          </a:prstGeom>
          <a:noFill/>
          <a:ln w="9525">
            <a:solidFill>
              <a:srgbClr val="FF0000"/>
            </a:solid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3"/>
          <p:cNvSpPr>
            <a:spLocks noGrp="1"/>
          </p:cNvSpPr>
          <p:nvPr>
            <p:ph type="sldNum" sz="quarter" idx="12"/>
          </p:nvPr>
        </p:nvSpPr>
        <p:spPr/>
        <p:txBody>
          <a:bodyPr/>
          <a:lstStyle/>
          <a:p>
            <a:fld id="{CD5E91E5-0656-4E7E-AC07-24580C97700B}" type="slidenum">
              <a:rPr lang="fr-FR"/>
              <a:pPr/>
              <a:t>45</a:t>
            </a:fld>
            <a:endParaRPr lang="fr-FR"/>
          </a:p>
        </p:txBody>
      </p:sp>
      <p:graphicFrame>
        <p:nvGraphicFramePr>
          <p:cNvPr id="16414" name="Object 30"/>
          <p:cNvGraphicFramePr>
            <a:graphicFrameLocks noChangeAspect="1"/>
          </p:cNvGraphicFramePr>
          <p:nvPr/>
        </p:nvGraphicFramePr>
        <p:xfrm>
          <a:off x="2124075" y="592138"/>
          <a:ext cx="4946650" cy="1108075"/>
        </p:xfrm>
        <a:graphic>
          <a:graphicData uri="http://schemas.openxmlformats.org/presentationml/2006/ole">
            <mc:AlternateContent xmlns:mc="http://schemas.openxmlformats.org/markup-compatibility/2006">
              <mc:Choice xmlns:v="urn:schemas-microsoft-com:vml" Requires="v">
                <p:oleObj spid="_x0000_s508940" name="Equation" r:id="rId3" imgW="1892160" imgH="419040" progId="">
                  <p:embed/>
                </p:oleObj>
              </mc:Choice>
              <mc:Fallback>
                <p:oleObj name="Equation" r:id="rId3" imgW="1892160" imgH="419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592138"/>
                        <a:ext cx="4946650" cy="1108075"/>
                      </a:xfrm>
                      <a:prstGeom prst="rect">
                        <a:avLst/>
                      </a:prstGeom>
                      <a:solidFill>
                        <a:srgbClr val="FFFF99"/>
                      </a:solidFill>
                    </p:spPr>
                  </p:pic>
                </p:oleObj>
              </mc:Fallback>
            </mc:AlternateContent>
          </a:graphicData>
        </a:graphic>
      </p:graphicFrame>
      <p:sp>
        <p:nvSpPr>
          <p:cNvPr id="16395" name="Line 11"/>
          <p:cNvSpPr>
            <a:spLocks noChangeShapeType="1"/>
          </p:cNvSpPr>
          <p:nvPr/>
        </p:nvSpPr>
        <p:spPr bwMode="auto">
          <a:xfrm flipV="1">
            <a:off x="1763713" y="1544638"/>
            <a:ext cx="936625" cy="341312"/>
          </a:xfrm>
          <a:prstGeom prst="line">
            <a:avLst/>
          </a:prstGeom>
          <a:noFill/>
          <a:ln w="9525">
            <a:solidFill>
              <a:schemeClr val="tx1"/>
            </a:solidFill>
            <a:round/>
            <a:headEnd/>
            <a:tailEnd type="triangle" w="med" len="med"/>
          </a:ln>
          <a:effectLst/>
        </p:spPr>
        <p:txBody>
          <a:bodyPr/>
          <a:lstStyle/>
          <a:p>
            <a:endParaRPr lang="fr-FR"/>
          </a:p>
        </p:txBody>
      </p:sp>
      <p:sp>
        <p:nvSpPr>
          <p:cNvPr id="16396" name="Line 12"/>
          <p:cNvSpPr>
            <a:spLocks noChangeShapeType="1"/>
          </p:cNvSpPr>
          <p:nvPr/>
        </p:nvSpPr>
        <p:spPr bwMode="auto">
          <a:xfrm flipH="1" flipV="1">
            <a:off x="5722938" y="1668463"/>
            <a:ext cx="812800" cy="361950"/>
          </a:xfrm>
          <a:prstGeom prst="line">
            <a:avLst/>
          </a:prstGeom>
          <a:noFill/>
          <a:ln w="9525">
            <a:solidFill>
              <a:schemeClr val="tx1"/>
            </a:solidFill>
            <a:round/>
            <a:headEnd/>
            <a:tailEnd type="triangle" w="med" len="med"/>
          </a:ln>
          <a:effectLst/>
        </p:spPr>
        <p:txBody>
          <a:bodyPr/>
          <a:lstStyle/>
          <a:p>
            <a:endParaRPr lang="fr-FR"/>
          </a:p>
        </p:txBody>
      </p:sp>
      <p:sp>
        <p:nvSpPr>
          <p:cNvPr id="16397" name="Text Box 13"/>
          <p:cNvSpPr txBox="1">
            <a:spLocks noChangeArrowheads="1"/>
          </p:cNvSpPr>
          <p:nvPr/>
        </p:nvSpPr>
        <p:spPr bwMode="auto">
          <a:xfrm>
            <a:off x="6157913" y="1814513"/>
            <a:ext cx="2590800" cy="822325"/>
          </a:xfrm>
          <a:prstGeom prst="rect">
            <a:avLst/>
          </a:prstGeom>
          <a:noFill/>
          <a:ln w="9525">
            <a:noFill/>
            <a:miter lim="800000"/>
            <a:headEnd/>
            <a:tailEnd/>
          </a:ln>
          <a:effectLst/>
        </p:spPr>
        <p:txBody>
          <a:bodyPr>
            <a:spAutoFit/>
          </a:bodyPr>
          <a:lstStyle/>
          <a:p>
            <a:pPr>
              <a:spcBef>
                <a:spcPct val="50000"/>
              </a:spcBef>
            </a:pPr>
            <a:r>
              <a:rPr lang="fr-ML" sz="2400">
                <a:cs typeface="Arial" charset="0"/>
              </a:rPr>
              <a:t>Propriété associée à l’</a:t>
            </a:r>
            <a:r>
              <a:rPr lang="fr-ML" sz="2400" b="1">
                <a:solidFill>
                  <a:srgbClr val="9900CC"/>
                </a:solidFill>
                <a:cs typeface="Arial" charset="0"/>
              </a:rPr>
              <a:t>onde</a:t>
            </a:r>
          </a:p>
        </p:txBody>
      </p:sp>
      <p:sp>
        <p:nvSpPr>
          <p:cNvPr id="16398" name="Text Box 14"/>
          <p:cNvSpPr txBox="1">
            <a:spLocks noChangeArrowheads="1"/>
          </p:cNvSpPr>
          <p:nvPr/>
        </p:nvSpPr>
        <p:spPr bwMode="auto">
          <a:xfrm>
            <a:off x="250825" y="1814513"/>
            <a:ext cx="2881313" cy="822325"/>
          </a:xfrm>
          <a:prstGeom prst="rect">
            <a:avLst/>
          </a:prstGeom>
          <a:noFill/>
          <a:ln w="9525">
            <a:noFill/>
            <a:miter lim="800000"/>
            <a:headEnd/>
            <a:tailEnd/>
          </a:ln>
          <a:effectLst/>
        </p:spPr>
        <p:txBody>
          <a:bodyPr>
            <a:spAutoFit/>
          </a:bodyPr>
          <a:lstStyle/>
          <a:p>
            <a:pPr>
              <a:spcBef>
                <a:spcPct val="50000"/>
              </a:spcBef>
            </a:pPr>
            <a:r>
              <a:rPr lang="fr-ML" sz="2400">
                <a:cs typeface="Arial" charset="0"/>
              </a:rPr>
              <a:t>Propriété associée à la </a:t>
            </a:r>
            <a:r>
              <a:rPr lang="fr-ML" sz="2400" b="1">
                <a:solidFill>
                  <a:srgbClr val="CC0000"/>
                </a:solidFill>
                <a:cs typeface="Arial" charset="0"/>
              </a:rPr>
              <a:t>particule</a:t>
            </a:r>
          </a:p>
        </p:txBody>
      </p:sp>
      <p:sp>
        <p:nvSpPr>
          <p:cNvPr id="16399" name="Text Box 15"/>
          <p:cNvSpPr txBox="1">
            <a:spLocks noChangeArrowheads="1"/>
          </p:cNvSpPr>
          <p:nvPr/>
        </p:nvSpPr>
        <p:spPr bwMode="auto">
          <a:xfrm>
            <a:off x="0" y="2833688"/>
            <a:ext cx="9144000" cy="822325"/>
          </a:xfrm>
          <a:prstGeom prst="rect">
            <a:avLst/>
          </a:prstGeom>
          <a:noFill/>
          <a:ln w="9525">
            <a:noFill/>
            <a:miter lim="800000"/>
            <a:headEnd/>
            <a:tailEnd/>
          </a:ln>
          <a:effectLst/>
        </p:spPr>
        <p:txBody>
          <a:bodyPr>
            <a:spAutoFit/>
          </a:bodyPr>
          <a:lstStyle/>
          <a:p>
            <a:pPr>
              <a:spcBef>
                <a:spcPct val="50000"/>
              </a:spcBef>
            </a:pPr>
            <a:r>
              <a:rPr lang="fr-CA" sz="2400">
                <a:cs typeface="Arial" charset="0"/>
              </a:rPr>
              <a:t>Toutes les entités présentent les deux caractères indissociables de </a:t>
            </a:r>
            <a:r>
              <a:rPr lang="fr-CA" sz="2400" b="1">
                <a:solidFill>
                  <a:srgbClr val="CC0000"/>
                </a:solidFill>
                <a:cs typeface="Arial" charset="0"/>
              </a:rPr>
              <a:t>particule</a:t>
            </a:r>
            <a:r>
              <a:rPr lang="fr-CA" sz="2400">
                <a:cs typeface="Arial" charset="0"/>
              </a:rPr>
              <a:t> et d’</a:t>
            </a:r>
            <a:r>
              <a:rPr lang="fr-CA" sz="2400" b="1">
                <a:solidFill>
                  <a:srgbClr val="9900CC"/>
                </a:solidFill>
                <a:cs typeface="Arial" charset="0"/>
              </a:rPr>
              <a:t>onde</a:t>
            </a:r>
            <a:r>
              <a:rPr lang="fr-CA" sz="2400">
                <a:solidFill>
                  <a:srgbClr val="FFFF00"/>
                </a:solidFill>
                <a:cs typeface="Arial" charset="0"/>
              </a:rPr>
              <a:t>. </a:t>
            </a:r>
            <a:endParaRPr lang="fr-CA" sz="2400">
              <a:cs typeface="Arial" charset="0"/>
            </a:endParaRPr>
          </a:p>
        </p:txBody>
      </p:sp>
      <p:sp>
        <p:nvSpPr>
          <p:cNvPr id="16402" name="Text Box 18"/>
          <p:cNvSpPr txBox="1">
            <a:spLocks noChangeArrowheads="1"/>
          </p:cNvSpPr>
          <p:nvPr/>
        </p:nvSpPr>
        <p:spPr bwMode="auto">
          <a:xfrm>
            <a:off x="4500563" y="4891088"/>
            <a:ext cx="4643437" cy="822325"/>
          </a:xfrm>
          <a:prstGeom prst="rect">
            <a:avLst/>
          </a:prstGeom>
          <a:noFill/>
          <a:ln w="9525">
            <a:noFill/>
            <a:miter lim="800000"/>
            <a:headEnd/>
            <a:tailEnd/>
          </a:ln>
          <a:effectLst/>
        </p:spPr>
        <p:txBody>
          <a:bodyPr>
            <a:spAutoFit/>
          </a:bodyPr>
          <a:lstStyle/>
          <a:p>
            <a:pPr algn="l">
              <a:spcBef>
                <a:spcPct val="50000"/>
              </a:spcBef>
            </a:pPr>
            <a:r>
              <a:rPr lang="fr-FR" sz="2400">
                <a:cs typeface="Arial" charset="0"/>
              </a:rPr>
              <a:t>Une </a:t>
            </a:r>
            <a:r>
              <a:rPr lang="fr-FR" sz="2400" b="1">
                <a:solidFill>
                  <a:srgbClr val="9900CC"/>
                </a:solidFill>
                <a:cs typeface="Arial" charset="0"/>
              </a:rPr>
              <a:t>onde</a:t>
            </a:r>
            <a:r>
              <a:rPr lang="fr-FR" sz="2400">
                <a:cs typeface="Arial" charset="0"/>
              </a:rPr>
              <a:t> lors de la propagation dans la matière ou le vide</a:t>
            </a:r>
          </a:p>
        </p:txBody>
      </p:sp>
      <p:sp>
        <p:nvSpPr>
          <p:cNvPr id="16405" name="Text Box 21"/>
          <p:cNvSpPr txBox="1">
            <a:spLocks noChangeArrowheads="1"/>
          </p:cNvSpPr>
          <p:nvPr/>
        </p:nvSpPr>
        <p:spPr bwMode="auto">
          <a:xfrm>
            <a:off x="179388" y="4911725"/>
            <a:ext cx="4008437" cy="822325"/>
          </a:xfrm>
          <a:prstGeom prst="rect">
            <a:avLst/>
          </a:prstGeom>
          <a:noFill/>
          <a:ln w="9525">
            <a:noFill/>
            <a:miter lim="800000"/>
            <a:headEnd/>
            <a:tailEnd/>
          </a:ln>
          <a:effectLst/>
        </p:spPr>
        <p:txBody>
          <a:bodyPr>
            <a:spAutoFit/>
          </a:bodyPr>
          <a:lstStyle/>
          <a:p>
            <a:pPr>
              <a:spcBef>
                <a:spcPct val="50000"/>
              </a:spcBef>
            </a:pPr>
            <a:r>
              <a:rPr lang="fr-CH" sz="2400">
                <a:cs typeface="Arial" charset="0"/>
              </a:rPr>
              <a:t>Une </a:t>
            </a:r>
            <a:r>
              <a:rPr lang="fr-CH" sz="2400" b="1">
                <a:solidFill>
                  <a:srgbClr val="CC0000"/>
                </a:solidFill>
                <a:cs typeface="Arial" charset="0"/>
              </a:rPr>
              <a:t>particule</a:t>
            </a:r>
            <a:r>
              <a:rPr lang="fr-CH" sz="2400">
                <a:cs typeface="Arial" charset="0"/>
              </a:rPr>
              <a:t> lors des interactions lumière/matière</a:t>
            </a:r>
          </a:p>
        </p:txBody>
      </p:sp>
      <p:sp>
        <p:nvSpPr>
          <p:cNvPr id="16406" name="Rectangle 22"/>
          <p:cNvSpPr>
            <a:spLocks noChangeArrowheads="1"/>
          </p:cNvSpPr>
          <p:nvPr/>
        </p:nvSpPr>
        <p:spPr bwMode="auto">
          <a:xfrm>
            <a:off x="109538" y="115888"/>
            <a:ext cx="3814762" cy="404812"/>
          </a:xfrm>
          <a:prstGeom prst="rect">
            <a:avLst/>
          </a:prstGeom>
          <a:noFill/>
          <a:ln w="9525">
            <a:noFill/>
            <a:miter lim="800000"/>
            <a:headEnd/>
            <a:tailEnd/>
          </a:ln>
          <a:effectLst/>
        </p:spPr>
        <p:txBody>
          <a:bodyPr anchor="ctr"/>
          <a:lstStyle/>
          <a:p>
            <a:pPr algn="l" defTabSz="1044575"/>
            <a:r>
              <a:rPr lang="fr-CD" sz="2400" b="1">
                <a:solidFill>
                  <a:schemeClr val="accent2"/>
                </a:solidFill>
              </a:rPr>
              <a:t>Dualité Onde Particule</a:t>
            </a:r>
          </a:p>
        </p:txBody>
      </p:sp>
      <p:pic>
        <p:nvPicPr>
          <p:cNvPr id="16410" name="Picture 26" descr="onde"/>
          <p:cNvPicPr>
            <a:picLocks noChangeAspect="1" noChangeArrowheads="1"/>
          </p:cNvPicPr>
          <p:nvPr/>
        </p:nvPicPr>
        <p:blipFill>
          <a:blip r:embed="rId5"/>
          <a:srcRect/>
          <a:stretch>
            <a:fillRect/>
          </a:stretch>
        </p:blipFill>
        <p:spPr bwMode="auto">
          <a:xfrm>
            <a:off x="5940425" y="3775075"/>
            <a:ext cx="1798638" cy="1128713"/>
          </a:xfrm>
          <a:prstGeom prst="rect">
            <a:avLst/>
          </a:prstGeom>
          <a:noFill/>
        </p:spPr>
      </p:pic>
      <p:pic>
        <p:nvPicPr>
          <p:cNvPr id="16411" name="Picture 27" descr="photon"/>
          <p:cNvPicPr>
            <a:picLocks noChangeAspect="1" noChangeArrowheads="1"/>
          </p:cNvPicPr>
          <p:nvPr/>
        </p:nvPicPr>
        <p:blipFill>
          <a:blip r:embed="rId6"/>
          <a:srcRect/>
          <a:stretch>
            <a:fillRect/>
          </a:stretch>
        </p:blipFill>
        <p:spPr bwMode="auto">
          <a:xfrm>
            <a:off x="973138" y="3703638"/>
            <a:ext cx="1800225" cy="1019175"/>
          </a:xfrm>
          <a:prstGeom prst="rect">
            <a:avLst/>
          </a:prstGeom>
          <a:noFill/>
        </p:spPr>
      </p:pic>
      <p:sp>
        <p:nvSpPr>
          <p:cNvPr id="16413" name="Rectangle 29"/>
          <p:cNvSpPr>
            <a:spLocks noChangeArrowheads="1"/>
          </p:cNvSpPr>
          <p:nvPr/>
        </p:nvSpPr>
        <p:spPr bwMode="auto">
          <a:xfrm>
            <a:off x="180975" y="5995988"/>
            <a:ext cx="7994111" cy="461665"/>
          </a:xfrm>
          <a:prstGeom prst="rect">
            <a:avLst/>
          </a:prstGeom>
          <a:noFill/>
          <a:ln w="9525">
            <a:noFill/>
            <a:miter lim="800000"/>
            <a:headEnd/>
            <a:tailEnd/>
          </a:ln>
          <a:effectLst/>
        </p:spPr>
        <p:txBody>
          <a:bodyPr wrap="none">
            <a:spAutoFit/>
          </a:bodyPr>
          <a:lstStyle/>
          <a:p>
            <a:pPr algn="l"/>
            <a:r>
              <a:rPr lang="fr-CA" sz="2400" i="1" dirty="0">
                <a:solidFill>
                  <a:srgbClr val="C00000"/>
                </a:solidFill>
                <a:cs typeface="Arial" charset="0"/>
              </a:rPr>
              <a:t>Ces caractères ne sont manifestes qu’à l’échelle microscopique</a:t>
            </a:r>
            <a:endParaRPr lang="fr-FR" sz="2400" i="1" dirty="0">
              <a:solidFill>
                <a:srgbClr val="C00000"/>
              </a:solidFill>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572560" cy="6370975"/>
          </a:xfrm>
          <a:prstGeom prst="rect">
            <a:avLst/>
          </a:prstGeom>
        </p:spPr>
        <p:txBody>
          <a:bodyPr wrap="square">
            <a:spAutoFit/>
          </a:bodyPr>
          <a:lstStyle/>
          <a:p>
            <a:pPr algn="ctr"/>
            <a:r>
              <a:rPr lang="fr-FR" sz="2800" b="1" dirty="0" smtClean="0">
                <a:solidFill>
                  <a:srgbClr val="C00000"/>
                </a:solidFill>
              </a:rPr>
              <a:t>Limite de validité de la physique classique</a:t>
            </a:r>
            <a:endParaRPr lang="fr-FR" sz="2800" dirty="0" smtClean="0">
              <a:solidFill>
                <a:srgbClr val="C00000"/>
              </a:solidFill>
            </a:endParaRPr>
          </a:p>
          <a:p>
            <a:pPr algn="just">
              <a:buFont typeface="Wingdings" pitchFamily="2" charset="2"/>
              <a:buChar char="ü"/>
            </a:pPr>
            <a:r>
              <a:rPr lang="fr-FR" dirty="0" smtClean="0"/>
              <a:t>De nombreux faits expérimentaux </a:t>
            </a:r>
            <a:r>
              <a:rPr lang="fr-FR" dirty="0" smtClean="0">
                <a:solidFill>
                  <a:srgbClr val="00B050"/>
                </a:solidFill>
              </a:rPr>
              <a:t>ne peuvent être décrits dans le cadre de la physique classique et nécessitent pour leur interprétation un nouveau formalisme introduisant des concepts de discontinuité.</a:t>
            </a:r>
          </a:p>
          <a:p>
            <a:endParaRPr lang="fr-FR" dirty="0" smtClean="0"/>
          </a:p>
          <a:p>
            <a:pPr algn="just">
              <a:buFont typeface="Wingdings" pitchFamily="2" charset="2"/>
              <a:buChar char="ü"/>
            </a:pPr>
            <a:r>
              <a:rPr lang="fr-FR" dirty="0" smtClean="0">
                <a:solidFill>
                  <a:srgbClr val="0070C0"/>
                </a:solidFill>
              </a:rPr>
              <a:t>La physique quantique s'est développée à partir de ces bases historiques et un nouveau formalisme intitulé "</a:t>
            </a:r>
            <a:r>
              <a:rPr lang="fr-FR" b="1" dirty="0" smtClean="0">
                <a:solidFill>
                  <a:srgbClr val="0070C0"/>
                </a:solidFill>
              </a:rPr>
              <a:t>mécanique quantique</a:t>
            </a:r>
            <a:r>
              <a:rPr lang="fr-FR" dirty="0" smtClean="0">
                <a:solidFill>
                  <a:srgbClr val="0070C0"/>
                </a:solidFill>
              </a:rPr>
              <a:t>" a été développé. </a:t>
            </a:r>
          </a:p>
          <a:p>
            <a:pPr algn="just">
              <a:buFont typeface="Wingdings" pitchFamily="2" charset="2"/>
              <a:buChar char="ü"/>
            </a:pPr>
            <a:endParaRPr lang="fr-FR" dirty="0" smtClean="0">
              <a:solidFill>
                <a:srgbClr val="0070C0"/>
              </a:solidFill>
            </a:endParaRPr>
          </a:p>
          <a:p>
            <a:pPr algn="just">
              <a:buFont typeface="Wingdings" pitchFamily="2" charset="2"/>
              <a:buChar char="ü"/>
            </a:pPr>
            <a:r>
              <a:rPr lang="fr-FR" dirty="0" smtClean="0"/>
              <a:t>Il faut cependant signaler que la physique classique n'est pas remise en question dans tous les domaines d'investigation. Elle continue à expliquer un grand nombre de phénomènes dans le monde macroscopique, </a:t>
            </a:r>
            <a:r>
              <a:rPr lang="fr-FR" dirty="0" smtClean="0">
                <a:solidFill>
                  <a:srgbClr val="C00000"/>
                </a:solidFill>
              </a:rPr>
              <a:t>mais sa validité s'avère limitée en ce qui concerne une description détaillée du </a:t>
            </a:r>
            <a:r>
              <a:rPr lang="fr-FR" u="sng" dirty="0" smtClean="0">
                <a:solidFill>
                  <a:srgbClr val="C00000"/>
                </a:solidFill>
              </a:rPr>
              <a:t>mouvement des objets microscopiques et de l'interaction entre la matière et le rayonnement. </a:t>
            </a:r>
            <a:r>
              <a:rPr lang="fr-FR" dirty="0" smtClean="0"/>
              <a:t>Il est donc nécessaire de connaître </a:t>
            </a:r>
            <a:r>
              <a:rPr lang="fr-FR" b="1" dirty="0" smtClean="0"/>
              <a:t>la limite de validité de la physique quantique</a:t>
            </a:r>
            <a:r>
              <a:rPr lang="fr-FR" dirty="0" smtClean="0"/>
              <a:t> en cherchant un critère pour son application.</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52037"/>
            <a:ext cx="8715436" cy="6063198"/>
          </a:xfrm>
          <a:prstGeom prst="rect">
            <a:avLst/>
          </a:prstGeom>
        </p:spPr>
        <p:txBody>
          <a:bodyPr wrap="square">
            <a:spAutoFit/>
          </a:bodyPr>
          <a:lstStyle/>
          <a:p>
            <a:pPr algn="ctr"/>
            <a:r>
              <a:rPr lang="fr-FR" b="1" dirty="0" smtClean="0">
                <a:solidFill>
                  <a:srgbClr val="C00000"/>
                </a:solidFill>
              </a:rPr>
              <a:t>Critère d'application de la mécanique quantique</a:t>
            </a:r>
            <a:endParaRPr lang="fr-FR" dirty="0" smtClean="0">
              <a:solidFill>
                <a:srgbClr val="C00000"/>
              </a:solidFill>
            </a:endParaRPr>
          </a:p>
          <a:p>
            <a:pPr algn="just">
              <a:buFont typeface="Wingdings" pitchFamily="2" charset="2"/>
              <a:buChar char="ü"/>
            </a:pPr>
            <a:r>
              <a:rPr lang="fr-FR" dirty="0" smtClean="0"/>
              <a:t>En mécanique </a:t>
            </a:r>
            <a:r>
              <a:rPr lang="fr-FR" dirty="0" smtClean="0">
                <a:solidFill>
                  <a:srgbClr val="0070C0"/>
                </a:solidFill>
              </a:rPr>
              <a:t>la vitesse de la lumière </a:t>
            </a:r>
            <a:r>
              <a:rPr lang="fr-FR" i="1" dirty="0" smtClean="0">
                <a:solidFill>
                  <a:srgbClr val="0070C0"/>
                </a:solidFill>
              </a:rPr>
              <a:t>c </a:t>
            </a:r>
            <a:r>
              <a:rPr lang="fr-FR" dirty="0" smtClean="0">
                <a:solidFill>
                  <a:srgbClr val="0070C0"/>
                </a:solidFill>
              </a:rPr>
              <a:t>est la constante universelle qui permet de délimiter le domaine "non relativiste" du domaine "relativiste" </a:t>
            </a:r>
            <a:r>
              <a:rPr lang="fr-FR" dirty="0" smtClean="0"/>
              <a:t>: </a:t>
            </a:r>
            <a:r>
              <a:rPr lang="fr-FR" sz="2000" dirty="0" smtClean="0"/>
              <a:t>lorsque les vitesses envisagées dans un problème sont petites par rapport à </a:t>
            </a:r>
            <a:r>
              <a:rPr lang="fr-FR" sz="2000" i="1" dirty="0" smtClean="0"/>
              <a:t>c, </a:t>
            </a:r>
            <a:r>
              <a:rPr lang="fr-FR" sz="2000" dirty="0" smtClean="0"/>
              <a:t>un traitement "non relativiste" est suffisamment précis, par contre, dans le cas où ces vitesses se rapprochent de c, un traitement "relativiste" est alors nécessaire.</a:t>
            </a:r>
            <a:endParaRPr lang="fr-FR" dirty="0" smtClean="0"/>
          </a:p>
          <a:p>
            <a:pPr>
              <a:buFont typeface="Wingdings" pitchFamily="2" charset="2"/>
              <a:buChar char="ü"/>
            </a:pPr>
            <a:r>
              <a:rPr lang="fr-FR" dirty="0" smtClean="0"/>
              <a:t> </a:t>
            </a:r>
            <a:r>
              <a:rPr lang="fr-FR" dirty="0" smtClean="0">
                <a:solidFill>
                  <a:srgbClr val="C00000"/>
                </a:solidFill>
              </a:rPr>
              <a:t>existe-t-il une constante universelle qui jouerait un rôle analogue pour fixer un critère d'applicabilité de la mécanique quantique?</a:t>
            </a:r>
          </a:p>
          <a:p>
            <a:r>
              <a:rPr lang="fr-FR" dirty="0" smtClean="0">
                <a:solidFill>
                  <a:srgbClr val="002060"/>
                </a:solidFill>
              </a:rPr>
              <a:t>Cette constante est incontestablement la constante de Planck </a:t>
            </a:r>
            <a:r>
              <a:rPr lang="fr-FR" i="1" dirty="0" smtClean="0">
                <a:solidFill>
                  <a:srgbClr val="002060"/>
                </a:solidFill>
              </a:rPr>
              <a:t>h</a:t>
            </a:r>
            <a:r>
              <a:rPr lang="fr-FR" i="1" dirty="0" smtClean="0"/>
              <a:t>. </a:t>
            </a:r>
            <a:r>
              <a:rPr lang="fr-FR" dirty="0" smtClean="0"/>
              <a:t>Cette constante a donc les dimensions d'un moment cinétique ou "action", on l'appelle "quantum d'action"</a:t>
            </a:r>
            <a:r>
              <a:rPr lang="fr-FR" i="1" dirty="0" smtClean="0"/>
              <a:t>.</a:t>
            </a:r>
          </a:p>
          <a:p>
            <a:endParaRPr lang="fr-FR" i="1" dirty="0" smtClean="0"/>
          </a:p>
          <a:p>
            <a:endParaRPr lang="fr-FR" i="1" dirty="0" smtClean="0"/>
          </a:p>
          <a:p>
            <a:r>
              <a:rPr lang="fr-FR" sz="2000" dirty="0" smtClean="0">
                <a:solidFill>
                  <a:srgbClr val="C00000"/>
                </a:solidFill>
              </a:rPr>
              <a:t>En pratique, on utilise le plus souvent la constante </a:t>
            </a:r>
            <a:r>
              <a:rPr lang="en-US" sz="2000" i="1" dirty="0" smtClean="0">
                <a:solidFill>
                  <a:srgbClr val="C00000"/>
                </a:solidFill>
              </a:rPr>
              <a:t>ħ </a:t>
            </a:r>
            <a:r>
              <a:rPr lang="fr-FR" sz="2000" dirty="0" smtClean="0">
                <a:solidFill>
                  <a:srgbClr val="C00000"/>
                </a:solidFill>
              </a:rPr>
              <a:t>= </a:t>
            </a:r>
            <a:r>
              <a:rPr lang="fr-FR" sz="2000" i="1" dirty="0" smtClean="0">
                <a:solidFill>
                  <a:srgbClr val="C00000"/>
                </a:solidFill>
              </a:rPr>
              <a:t>h/2</a:t>
            </a:r>
            <a:r>
              <a:rPr lang="el-GR" sz="2000" i="1" dirty="0" smtClean="0">
                <a:solidFill>
                  <a:srgbClr val="C00000"/>
                </a:solidFill>
              </a:rPr>
              <a:t>π</a:t>
            </a:r>
            <a:r>
              <a:rPr lang="fr-FR" sz="2000" i="1" dirty="0" smtClean="0">
                <a:solidFill>
                  <a:srgbClr val="C00000"/>
                </a:solidFill>
              </a:rPr>
              <a:t> </a:t>
            </a:r>
            <a:r>
              <a:rPr lang="fr-FR" sz="2000" dirty="0" smtClean="0">
                <a:solidFill>
                  <a:srgbClr val="C00000"/>
                </a:solidFill>
              </a:rPr>
              <a:t>qui se lit  -</a:t>
            </a:r>
            <a:r>
              <a:rPr lang="fr-FR" sz="2000" dirty="0" err="1" smtClean="0">
                <a:solidFill>
                  <a:srgbClr val="C00000"/>
                </a:solidFill>
              </a:rPr>
              <a:t>hbarre</a:t>
            </a:r>
            <a:r>
              <a:rPr lang="fr-FR" sz="2000" dirty="0" smtClean="0">
                <a:solidFill>
                  <a:srgbClr val="C00000"/>
                </a:solidFill>
              </a:rPr>
              <a:t>- et qui a, les mêmes dimensions que </a:t>
            </a:r>
            <a:r>
              <a:rPr lang="fr-FR" sz="2000" i="1" dirty="0" smtClean="0">
                <a:solidFill>
                  <a:srgbClr val="C00000"/>
                </a:solidFill>
              </a:rPr>
              <a:t>h </a:t>
            </a:r>
            <a:r>
              <a:rPr lang="fr-FR" sz="2000" dirty="0" smtClean="0">
                <a:solidFill>
                  <a:srgbClr val="C00000"/>
                </a:solidFill>
              </a:rPr>
              <a:t>et l'avantage d'être voisine de l'unité :</a:t>
            </a:r>
          </a:p>
          <a:p>
            <a:r>
              <a:rPr lang="fr-FR" i="1" dirty="0" smtClean="0"/>
              <a:t>                              </a:t>
            </a:r>
            <a:r>
              <a:rPr lang="en-US" i="1" dirty="0" smtClean="0"/>
              <a:t>ħ </a:t>
            </a:r>
            <a:r>
              <a:rPr lang="fr-FR" i="1" dirty="0" smtClean="0"/>
              <a:t>=</a:t>
            </a:r>
            <a:r>
              <a:rPr lang="fr-FR" dirty="0" smtClean="0"/>
              <a:t> </a:t>
            </a:r>
            <a:r>
              <a:rPr lang="fr-FR" sz="1800" dirty="0" smtClean="0"/>
              <a:t>(1, 054592 ± 0, 000006) 10</a:t>
            </a:r>
            <a:r>
              <a:rPr lang="fr-FR" sz="1800" baseline="30000" dirty="0" smtClean="0"/>
              <a:t>-34</a:t>
            </a:r>
            <a:endParaRPr lang="fr-FR" sz="1800" dirty="0" smtClean="0"/>
          </a:p>
        </p:txBody>
      </p:sp>
      <p:sp>
        <p:nvSpPr>
          <p:cNvPr id="3" name="Rectangle 2"/>
          <p:cNvSpPr/>
          <p:nvPr/>
        </p:nvSpPr>
        <p:spPr>
          <a:xfrm>
            <a:off x="2143108" y="4643446"/>
            <a:ext cx="6215106" cy="1015663"/>
          </a:xfrm>
          <a:prstGeom prst="rect">
            <a:avLst/>
          </a:prstGeom>
        </p:spPr>
        <p:txBody>
          <a:bodyPr wrap="square">
            <a:spAutoFit/>
          </a:bodyPr>
          <a:lstStyle/>
          <a:p>
            <a:r>
              <a:rPr lang="fr-FR" sz="2000" i="1" dirty="0" smtClean="0"/>
              <a:t>[h] = [temps] [énergie]</a:t>
            </a:r>
          </a:p>
          <a:p>
            <a:r>
              <a:rPr lang="fr-FR" sz="2000" i="1" dirty="0" smtClean="0"/>
              <a:t>      = [longueur][quantité de mouvement]:</a:t>
            </a:r>
            <a:r>
              <a:rPr lang="fr-FR" sz="2000" dirty="0" smtClean="0"/>
              <a:t> </a:t>
            </a:r>
            <a:r>
              <a:rPr lang="fr-FR" sz="2000" i="1" dirty="0" smtClean="0"/>
              <a:t>ML</a:t>
            </a:r>
            <a:r>
              <a:rPr lang="fr-FR" sz="2000" i="1" baseline="30000" dirty="0" smtClean="0"/>
              <a:t>2</a:t>
            </a:r>
            <a:r>
              <a:rPr lang="fr-FR" sz="2000" i="1" dirty="0" smtClean="0"/>
              <a:t>T</a:t>
            </a:r>
            <a:r>
              <a:rPr lang="fr-FR" sz="2000" i="1" baseline="30000" dirty="0" smtClean="0"/>
              <a:t>-1</a:t>
            </a:r>
            <a:r>
              <a:rPr lang="fr-FR" sz="2000" dirty="0" smtClean="0"/>
              <a:t>         </a:t>
            </a:r>
          </a:p>
          <a:p>
            <a:endParaRPr lang="fr-FR"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94913"/>
            <a:ext cx="8429684" cy="4647426"/>
          </a:xfrm>
          <a:prstGeom prst="rect">
            <a:avLst/>
          </a:prstGeom>
        </p:spPr>
        <p:txBody>
          <a:bodyPr wrap="square">
            <a:spAutoFit/>
          </a:bodyPr>
          <a:lstStyle/>
          <a:p>
            <a:pPr algn="just"/>
            <a:r>
              <a:rPr lang="fr-FR" dirty="0" smtClean="0">
                <a:solidFill>
                  <a:srgbClr val="0070C0"/>
                </a:solidFill>
              </a:rPr>
              <a:t>“</a:t>
            </a:r>
            <a:r>
              <a:rPr lang="fr-FR" i="1" dirty="0" smtClean="0">
                <a:solidFill>
                  <a:srgbClr val="0070C0"/>
                </a:solidFill>
              </a:rPr>
              <a:t>Si dans un système physique,  </a:t>
            </a:r>
            <a:r>
              <a:rPr lang="fr-FR" b="1" i="1" dirty="0" smtClean="0">
                <a:solidFill>
                  <a:srgbClr val="0070C0"/>
                </a:solidFill>
              </a:rPr>
              <a:t>une quelconque variable dynamique naturelle ayant les dimensions d’une action prend une valeur numérique de l’ordre de la constante de Planck </a:t>
            </a:r>
            <a:r>
              <a:rPr lang="fr-FR" i="1" dirty="0" smtClean="0">
                <a:solidFill>
                  <a:srgbClr val="0070C0"/>
                </a:solidFill>
              </a:rPr>
              <a:t>, le comportement du système doit être décrit dans le cadre de la mécanique quantique. </a:t>
            </a:r>
          </a:p>
          <a:p>
            <a:pPr algn="just"/>
            <a:endParaRPr lang="fr-FR" i="1" dirty="0" smtClean="0"/>
          </a:p>
          <a:p>
            <a:pPr algn="just"/>
            <a:r>
              <a:rPr lang="fr-FR" i="1" dirty="0" smtClean="0">
                <a:solidFill>
                  <a:srgbClr val="0070C0"/>
                </a:solidFill>
              </a:rPr>
              <a:t>Si, au contraire </a:t>
            </a:r>
            <a:r>
              <a:rPr lang="fr-FR" b="1" i="1" dirty="0" smtClean="0">
                <a:solidFill>
                  <a:srgbClr val="0070C0"/>
                </a:solidFill>
              </a:rPr>
              <a:t>toutes les variables ayant les dimensions d’une action sont très grandes par rapport à </a:t>
            </a:r>
            <a:r>
              <a:rPr lang="en-US" b="1" i="1" dirty="0" smtClean="0">
                <a:solidFill>
                  <a:srgbClr val="0070C0"/>
                </a:solidFill>
              </a:rPr>
              <a:t>ħ</a:t>
            </a:r>
            <a:r>
              <a:rPr lang="fr-FR" i="1" dirty="0" smtClean="0">
                <a:solidFill>
                  <a:srgbClr val="0070C0"/>
                </a:solidFill>
              </a:rPr>
              <a:t>, les lois de la physique classique sont valides”.</a:t>
            </a:r>
          </a:p>
          <a:p>
            <a:pPr algn="just"/>
            <a:r>
              <a:rPr lang="fr-FR" dirty="0" smtClean="0"/>
              <a:t>soit :</a:t>
            </a:r>
          </a:p>
          <a:p>
            <a:pPr algn="ctr"/>
            <a:r>
              <a:rPr lang="fr-FR" sz="2800" b="1" i="1" dirty="0" smtClean="0">
                <a:solidFill>
                  <a:srgbClr val="C00000"/>
                </a:solidFill>
              </a:rPr>
              <a:t>A     </a:t>
            </a:r>
            <a:r>
              <a:rPr lang="en-US" sz="2800" b="1" i="1" dirty="0" smtClean="0">
                <a:solidFill>
                  <a:srgbClr val="C00000"/>
                </a:solidFill>
              </a:rPr>
              <a:t>ħ </a:t>
            </a:r>
            <a:r>
              <a:rPr lang="fr-FR" sz="2800" b="1" i="1" dirty="0" smtClean="0">
                <a:solidFill>
                  <a:srgbClr val="C00000"/>
                </a:solidFill>
              </a:rPr>
              <a:t>⇒ mécanique classique</a:t>
            </a:r>
          </a:p>
          <a:p>
            <a:pPr algn="ctr"/>
            <a:r>
              <a:rPr lang="fr-FR" sz="2800" b="1" i="1" dirty="0" smtClean="0">
                <a:solidFill>
                  <a:srgbClr val="C00000"/>
                </a:solidFill>
              </a:rPr>
              <a:t>A ≈ </a:t>
            </a:r>
            <a:r>
              <a:rPr lang="en-US" sz="2800" b="1" i="1" dirty="0" smtClean="0">
                <a:solidFill>
                  <a:srgbClr val="C00000"/>
                </a:solidFill>
              </a:rPr>
              <a:t>ħ </a:t>
            </a:r>
            <a:r>
              <a:rPr lang="fr-FR" sz="2800" b="1" i="1" dirty="0" smtClean="0">
                <a:solidFill>
                  <a:srgbClr val="C00000"/>
                </a:solidFill>
              </a:rPr>
              <a:t>⇒ mécanique quantique</a:t>
            </a:r>
            <a:endParaRPr lang="fr-FR" sz="2800" b="1" dirty="0">
              <a:solidFill>
                <a:srgbClr val="C00000"/>
              </a:solidFill>
            </a:endParaRPr>
          </a:p>
        </p:txBody>
      </p:sp>
      <p:sp>
        <p:nvSpPr>
          <p:cNvPr id="475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7513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50" y="4381508"/>
            <a:ext cx="216695" cy="33337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2"/>
          </p:nvPr>
        </p:nvSpPr>
        <p:spPr/>
        <p:txBody>
          <a:bodyPr/>
          <a:lstStyle/>
          <a:p>
            <a:fld id="{07EB78F8-2599-44A5-B750-7E4D056FEF44}" type="slidenum">
              <a:rPr lang="fr-FR"/>
              <a:pPr/>
              <a:t>49</a:t>
            </a:fld>
            <a:endParaRPr lang="fr-FR"/>
          </a:p>
        </p:txBody>
      </p:sp>
      <p:pic>
        <p:nvPicPr>
          <p:cNvPr id="269316" name="Picture 4"/>
          <p:cNvPicPr>
            <a:picLocks noChangeAspect="1" noChangeArrowheads="1"/>
          </p:cNvPicPr>
          <p:nvPr/>
        </p:nvPicPr>
        <p:blipFill>
          <a:blip r:embed="rId2"/>
          <a:srcRect/>
          <a:stretch>
            <a:fillRect/>
          </a:stretch>
        </p:blipFill>
        <p:spPr bwMode="auto">
          <a:xfrm>
            <a:off x="827088" y="693738"/>
            <a:ext cx="7273925" cy="5302250"/>
          </a:xfrm>
          <a:prstGeom prst="rect">
            <a:avLst/>
          </a:prstGeom>
          <a:noFill/>
          <a:ln w="9525">
            <a:noFill/>
            <a:miter lim="800000"/>
            <a:headEnd/>
            <a:tailEnd/>
          </a:ln>
          <a:effectLst/>
        </p:spPr>
      </p:pic>
      <p:sp>
        <p:nvSpPr>
          <p:cNvPr id="269317" name="Text Box 5"/>
          <p:cNvSpPr txBox="1">
            <a:spLocks noChangeArrowheads="1"/>
          </p:cNvSpPr>
          <p:nvPr/>
        </p:nvSpPr>
        <p:spPr bwMode="auto">
          <a:xfrm>
            <a:off x="2576524" y="115888"/>
            <a:ext cx="3638550" cy="457200"/>
          </a:xfrm>
          <a:prstGeom prst="rect">
            <a:avLst/>
          </a:prstGeom>
          <a:noFill/>
          <a:ln w="9525">
            <a:noFill/>
            <a:miter lim="800000"/>
            <a:headEnd/>
            <a:tailEnd/>
          </a:ln>
          <a:effectLst/>
        </p:spPr>
        <p:txBody>
          <a:bodyPr wrap="none">
            <a:spAutoFit/>
          </a:bodyPr>
          <a:lstStyle/>
          <a:p>
            <a:pPr algn="l"/>
            <a:r>
              <a:rPr lang="fr-FR" sz="2400" b="1" dirty="0">
                <a:solidFill>
                  <a:schemeClr val="accent2"/>
                </a:solidFill>
              </a:rPr>
              <a:t>Critère de « </a:t>
            </a:r>
            <a:r>
              <a:rPr lang="fr-FR" sz="2400" b="1" dirty="0" err="1">
                <a:solidFill>
                  <a:schemeClr val="accent2"/>
                </a:solidFill>
              </a:rPr>
              <a:t>quanticité</a:t>
            </a:r>
            <a:r>
              <a:rPr lang="fr-FR" sz="2400" b="1" dirty="0">
                <a:solidFill>
                  <a:schemeClr val="accent2"/>
                </a:solidFill>
              </a:rPr>
              <a:t> »</a:t>
            </a:r>
          </a:p>
        </p:txBody>
      </p:sp>
      <p:sp>
        <p:nvSpPr>
          <p:cNvPr id="269319" name="Text Box 7"/>
          <p:cNvSpPr txBox="1">
            <a:spLocks noChangeArrowheads="1"/>
          </p:cNvSpPr>
          <p:nvPr/>
        </p:nvSpPr>
        <p:spPr bwMode="auto">
          <a:xfrm>
            <a:off x="6856413" y="2801938"/>
            <a:ext cx="692150" cy="457200"/>
          </a:xfrm>
          <a:prstGeom prst="rect">
            <a:avLst/>
          </a:prstGeom>
          <a:solidFill>
            <a:schemeClr val="bg1"/>
          </a:solidFill>
          <a:ln w="9525">
            <a:noFill/>
            <a:miter lim="800000"/>
            <a:headEnd/>
            <a:tailEnd/>
          </a:ln>
          <a:effectLst/>
        </p:spPr>
        <p:txBody>
          <a:bodyPr wrap="none">
            <a:spAutoFit/>
          </a:bodyPr>
          <a:lstStyle/>
          <a:p>
            <a:pPr algn="l"/>
            <a:r>
              <a:rPr lang="fr-FR" sz="2400" b="1">
                <a:latin typeface="Times New Roman" pitchFamily="18" charset="0"/>
                <a:cs typeface="Times New Roman" pitchFamily="18" charset="0"/>
              </a:rPr>
              <a:t>10</a:t>
            </a:r>
            <a:r>
              <a:rPr lang="fr-FR" sz="2400" b="1" baseline="30000">
                <a:latin typeface="Times New Roman" pitchFamily="18" charset="0"/>
                <a:cs typeface="Times New Roman" pitchFamily="18" charset="0"/>
              </a:rPr>
              <a:t>35</a:t>
            </a:r>
          </a:p>
        </p:txBody>
      </p:sp>
      <p:sp>
        <p:nvSpPr>
          <p:cNvPr id="269320" name="Text Box 8"/>
          <p:cNvSpPr txBox="1">
            <a:spLocks noChangeArrowheads="1"/>
          </p:cNvSpPr>
          <p:nvPr/>
        </p:nvSpPr>
        <p:spPr bwMode="auto">
          <a:xfrm>
            <a:off x="6877050" y="4005263"/>
            <a:ext cx="692150" cy="457200"/>
          </a:xfrm>
          <a:prstGeom prst="rect">
            <a:avLst/>
          </a:prstGeom>
          <a:solidFill>
            <a:schemeClr val="bg1"/>
          </a:solidFill>
          <a:ln w="9525">
            <a:noFill/>
            <a:miter lim="800000"/>
            <a:headEnd/>
            <a:tailEnd/>
          </a:ln>
          <a:effectLst/>
        </p:spPr>
        <p:txBody>
          <a:bodyPr wrap="none">
            <a:spAutoFit/>
          </a:bodyPr>
          <a:lstStyle/>
          <a:p>
            <a:pPr algn="l"/>
            <a:r>
              <a:rPr lang="fr-FR" sz="2400" b="1">
                <a:latin typeface="Times New Roman" pitchFamily="18" charset="0"/>
                <a:cs typeface="Times New Roman" pitchFamily="18" charset="0"/>
              </a:rPr>
              <a:t>10</a:t>
            </a:r>
            <a:r>
              <a:rPr lang="fr-FR" sz="2400" b="1" baseline="30000">
                <a:latin typeface="Times New Roman" pitchFamily="18" charset="0"/>
                <a:cs typeface="Times New Roman" pitchFamily="18" charset="0"/>
              </a:rPr>
              <a:t>12</a:t>
            </a:r>
          </a:p>
        </p:txBody>
      </p:sp>
      <p:sp>
        <p:nvSpPr>
          <p:cNvPr id="269321" name="Text Box 9"/>
          <p:cNvSpPr txBox="1">
            <a:spLocks noChangeArrowheads="1"/>
          </p:cNvSpPr>
          <p:nvPr/>
        </p:nvSpPr>
        <p:spPr bwMode="auto">
          <a:xfrm>
            <a:off x="6877050" y="5097463"/>
            <a:ext cx="717550" cy="457200"/>
          </a:xfrm>
          <a:prstGeom prst="rect">
            <a:avLst/>
          </a:prstGeom>
          <a:solidFill>
            <a:schemeClr val="bg1"/>
          </a:solidFill>
          <a:ln w="9525">
            <a:noFill/>
            <a:miter lim="800000"/>
            <a:headEnd/>
            <a:tailEnd/>
          </a:ln>
          <a:effectLst/>
        </p:spPr>
        <p:txBody>
          <a:bodyPr wrap="none">
            <a:spAutoFit/>
          </a:bodyPr>
          <a:lstStyle/>
          <a:p>
            <a:pPr algn="l"/>
            <a:r>
              <a:rPr lang="fr-FR" sz="2400" b="1">
                <a:latin typeface="Times New Roman" pitchFamily="18" charset="0"/>
                <a:cs typeface="Times New Roman" pitchFamily="18" charset="0"/>
              </a:rPr>
              <a:t>1,36</a:t>
            </a:r>
            <a:endParaRPr lang="fr-FR" sz="2400" b="1" baseline="30000">
              <a:latin typeface="Times New Roman" pitchFamily="18" charset="0"/>
              <a:cs typeface="Times New Roman" pitchFamily="18" charset="0"/>
            </a:endParaRPr>
          </a:p>
        </p:txBody>
      </p:sp>
      <p:sp>
        <p:nvSpPr>
          <p:cNvPr id="269318" name="Oval 6"/>
          <p:cNvSpPr>
            <a:spLocks noChangeArrowheads="1"/>
          </p:cNvSpPr>
          <p:nvPr/>
        </p:nvSpPr>
        <p:spPr bwMode="auto">
          <a:xfrm>
            <a:off x="6732588" y="5013325"/>
            <a:ext cx="1008062" cy="666750"/>
          </a:xfrm>
          <a:prstGeom prst="ellipse">
            <a:avLst/>
          </a:prstGeom>
          <a:noFill/>
          <a:ln w="38100">
            <a:solidFill>
              <a:srgbClr val="CC0000"/>
            </a:solidFill>
            <a:round/>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2"/>
          </p:nvPr>
        </p:nvSpPr>
        <p:spPr/>
        <p:txBody>
          <a:bodyPr/>
          <a:lstStyle/>
          <a:p>
            <a:fld id="{16426E25-BD7F-4264-BFFC-B25F3F13186E}" type="slidenum">
              <a:rPr lang="fr-FR"/>
              <a:pPr/>
              <a:t>5</a:t>
            </a:fld>
            <a:endParaRPr lang="fr-FR" dirty="0"/>
          </a:p>
        </p:txBody>
      </p:sp>
      <p:sp>
        <p:nvSpPr>
          <p:cNvPr id="18436" name="Text Box 4"/>
          <p:cNvSpPr txBox="1">
            <a:spLocks noChangeArrowheads="1"/>
          </p:cNvSpPr>
          <p:nvPr/>
        </p:nvSpPr>
        <p:spPr bwMode="auto">
          <a:xfrm>
            <a:off x="1258888" y="188913"/>
            <a:ext cx="6654800" cy="469900"/>
          </a:xfrm>
          <a:prstGeom prst="rect">
            <a:avLst/>
          </a:prstGeom>
          <a:noFill/>
          <a:ln w="9525">
            <a:noFill/>
            <a:miter lim="800000"/>
            <a:headEnd/>
            <a:tailEnd/>
          </a:ln>
          <a:effectLst/>
        </p:spPr>
        <p:txBody>
          <a:bodyPr lIns="104498" tIns="52249" rIns="104498" bIns="52249">
            <a:spAutoFit/>
          </a:bodyPr>
          <a:lstStyle/>
          <a:p>
            <a:pPr eaLnBrk="0" hangingPunct="0">
              <a:spcBef>
                <a:spcPct val="50000"/>
              </a:spcBef>
            </a:pPr>
            <a:r>
              <a:rPr lang="fr-FR" sz="2400" b="1">
                <a:solidFill>
                  <a:schemeClr val="accent2"/>
                </a:solidFill>
                <a:cs typeface="Arial" charset="0"/>
              </a:rPr>
              <a:t>L’électron comme une particule élémentaire</a:t>
            </a:r>
          </a:p>
        </p:txBody>
      </p:sp>
      <p:sp>
        <p:nvSpPr>
          <p:cNvPr id="18438" name="Text Box 6"/>
          <p:cNvSpPr txBox="1">
            <a:spLocks noChangeArrowheads="1"/>
          </p:cNvSpPr>
          <p:nvPr/>
        </p:nvSpPr>
        <p:spPr bwMode="auto">
          <a:xfrm>
            <a:off x="900113" y="836613"/>
            <a:ext cx="7416800" cy="2786062"/>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sz="2000">
                <a:solidFill>
                  <a:schemeClr val="accent2"/>
                </a:solidFill>
                <a:cs typeface="Arial" charset="0"/>
              </a:rPr>
              <a:t>J.J. Thomson, vers la fin du 19</a:t>
            </a:r>
            <a:r>
              <a:rPr lang="fr-FR" sz="2000" baseline="30000">
                <a:solidFill>
                  <a:schemeClr val="accent2"/>
                </a:solidFill>
                <a:cs typeface="Arial" charset="0"/>
              </a:rPr>
              <a:t>ème</a:t>
            </a:r>
            <a:r>
              <a:rPr lang="fr-FR" sz="2000">
                <a:solidFill>
                  <a:schemeClr val="accent2"/>
                </a:solidFill>
                <a:cs typeface="Arial" charset="0"/>
              </a:rPr>
              <a:t> siècle</a:t>
            </a:r>
          </a:p>
          <a:p>
            <a:pPr algn="l" eaLnBrk="0" hangingPunct="0">
              <a:spcBef>
                <a:spcPct val="50000"/>
              </a:spcBef>
              <a:buFont typeface="Wingdings" pitchFamily="2" charset="2"/>
              <a:buNone/>
            </a:pPr>
            <a:r>
              <a:rPr lang="fr-FR" sz="2000">
                <a:cs typeface="Arial" charset="0"/>
              </a:rPr>
              <a:t>Expériences du "rayonnement cathodique"</a:t>
            </a:r>
          </a:p>
          <a:p>
            <a:pPr algn="l" eaLnBrk="0" hangingPunct="0">
              <a:spcBef>
                <a:spcPct val="50000"/>
              </a:spcBef>
              <a:buFont typeface="Wingdings" pitchFamily="2" charset="2"/>
              <a:buNone/>
            </a:pPr>
            <a:r>
              <a:rPr lang="fr-FR" sz="2000">
                <a:cs typeface="Arial" charset="0"/>
              </a:rPr>
              <a:t>Découverte de la charge négative de l’électron</a:t>
            </a:r>
          </a:p>
          <a:p>
            <a:pPr algn="l" eaLnBrk="0" hangingPunct="0">
              <a:spcBef>
                <a:spcPct val="50000"/>
              </a:spcBef>
              <a:buFont typeface="Wingdings" pitchFamily="2" charset="2"/>
              <a:buNone/>
            </a:pPr>
            <a:r>
              <a:rPr lang="fr-FR" sz="2000">
                <a:cs typeface="Arial" charset="0"/>
              </a:rPr>
              <a:t>Mesure du rapport </a:t>
            </a:r>
            <a:r>
              <a:rPr lang="fr-FR" sz="2000" i="1">
                <a:cs typeface="Arial" charset="0"/>
              </a:rPr>
              <a:t>charge/masse</a:t>
            </a:r>
          </a:p>
          <a:p>
            <a:pPr algn="l" eaLnBrk="0" hangingPunct="0">
              <a:spcBef>
                <a:spcPct val="50000"/>
              </a:spcBef>
              <a:buFont typeface="Wingdings" pitchFamily="2" charset="2"/>
              <a:buNone/>
            </a:pPr>
            <a:r>
              <a:rPr lang="en-GB" sz="2000">
                <a:solidFill>
                  <a:srgbClr val="FFFF00"/>
                </a:solidFill>
                <a:cs typeface="Arial" charset="0"/>
              </a:rPr>
              <a:t>       		 </a:t>
            </a:r>
            <a:r>
              <a:rPr lang="en-GB" sz="2400" i="1">
                <a:solidFill>
                  <a:schemeClr val="accent2"/>
                </a:solidFill>
                <a:latin typeface="Times New Roman" pitchFamily="18" charset="0"/>
                <a:cs typeface="Times New Roman" pitchFamily="18" charset="0"/>
              </a:rPr>
              <a:t>q/m =</a:t>
            </a:r>
            <a:r>
              <a:rPr lang="en-GB" sz="2000">
                <a:solidFill>
                  <a:schemeClr val="accent2"/>
                </a:solidFill>
                <a:cs typeface="Arial" charset="0"/>
              </a:rPr>
              <a:t> 1,759 x 10</a:t>
            </a:r>
            <a:r>
              <a:rPr lang="en-GB" sz="2000" baseline="30000">
                <a:solidFill>
                  <a:schemeClr val="accent2"/>
                </a:solidFill>
                <a:cs typeface="Arial" charset="0"/>
              </a:rPr>
              <a:t>11</a:t>
            </a:r>
            <a:r>
              <a:rPr lang="en-GB" sz="2000">
                <a:solidFill>
                  <a:schemeClr val="accent2"/>
                </a:solidFill>
                <a:cs typeface="Arial" charset="0"/>
              </a:rPr>
              <a:t> C/kg</a:t>
            </a:r>
            <a:r>
              <a:rPr lang="fr-FR" sz="2000">
                <a:solidFill>
                  <a:srgbClr val="FFFF00"/>
                </a:solidFill>
                <a:cs typeface="Arial" charset="0"/>
              </a:rPr>
              <a:t> </a:t>
            </a:r>
          </a:p>
          <a:p>
            <a:pPr algn="l" eaLnBrk="0" hangingPunct="0">
              <a:spcBef>
                <a:spcPct val="50000"/>
              </a:spcBef>
              <a:buFont typeface="Wingdings" pitchFamily="2" charset="2"/>
              <a:buNone/>
            </a:pPr>
            <a:r>
              <a:rPr lang="fr-FR" sz="2000">
                <a:cs typeface="Arial" charset="0"/>
              </a:rPr>
              <a:t>Identification de l’électron comme une </a:t>
            </a:r>
            <a:r>
              <a:rPr lang="fr-FR" sz="2000">
                <a:solidFill>
                  <a:schemeClr val="accent2"/>
                </a:solidFill>
                <a:cs typeface="Arial" charset="0"/>
              </a:rPr>
              <a:t>particule </a:t>
            </a:r>
            <a:r>
              <a:rPr lang="fr-FR" sz="2000">
                <a:cs typeface="Arial" charset="0"/>
              </a:rPr>
              <a:t>fondamentale</a:t>
            </a:r>
          </a:p>
        </p:txBody>
      </p:sp>
      <p:pic>
        <p:nvPicPr>
          <p:cNvPr id="18447" name="Picture 15"/>
          <p:cNvPicPr>
            <a:picLocks noChangeAspect="1" noChangeArrowheads="1"/>
          </p:cNvPicPr>
          <p:nvPr/>
        </p:nvPicPr>
        <p:blipFill>
          <a:blip r:embed="rId2"/>
          <a:srcRect/>
          <a:stretch>
            <a:fillRect/>
          </a:stretch>
        </p:blipFill>
        <p:spPr bwMode="auto">
          <a:xfrm>
            <a:off x="1857356" y="3821113"/>
            <a:ext cx="5184775" cy="2632075"/>
          </a:xfrm>
          <a:prstGeom prst="rect">
            <a:avLst/>
          </a:prstGeom>
          <a:noFill/>
        </p:spPr>
      </p:pic>
      <p:sp>
        <p:nvSpPr>
          <p:cNvPr id="18448" name="Text Box 16"/>
          <p:cNvSpPr txBox="1">
            <a:spLocks noChangeArrowheads="1"/>
          </p:cNvSpPr>
          <p:nvPr/>
        </p:nvSpPr>
        <p:spPr bwMode="auto">
          <a:xfrm>
            <a:off x="3503613" y="3846513"/>
            <a:ext cx="660400" cy="250825"/>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600">
                <a:solidFill>
                  <a:srgbClr val="0C0F7A"/>
                </a:solidFill>
                <a:cs typeface="Arial" charset="0"/>
              </a:rPr>
              <a:t>Aimant</a:t>
            </a:r>
          </a:p>
        </p:txBody>
      </p:sp>
      <p:sp>
        <p:nvSpPr>
          <p:cNvPr id="18449" name="Text Box 17"/>
          <p:cNvSpPr txBox="1">
            <a:spLocks noChangeArrowheads="1"/>
          </p:cNvSpPr>
          <p:nvPr/>
        </p:nvSpPr>
        <p:spPr bwMode="auto">
          <a:xfrm>
            <a:off x="2195513" y="4635500"/>
            <a:ext cx="935037" cy="495300"/>
          </a:xfrm>
          <a:prstGeom prst="rect">
            <a:avLst/>
          </a:prstGeom>
          <a:solidFill>
            <a:srgbClr val="CCECFF"/>
          </a:solidFill>
          <a:ln w="9525">
            <a:noFill/>
            <a:miter lim="800000"/>
            <a:headEnd/>
            <a:tailEnd/>
          </a:ln>
          <a:effectLst/>
        </p:spPr>
        <p:txBody>
          <a:bodyPr lIns="3600" tIns="3600" rIns="3600" bIns="3600">
            <a:spAutoFit/>
          </a:bodyPr>
          <a:lstStyle/>
          <a:p>
            <a:pPr algn="l" eaLnBrk="0" hangingPunct="0">
              <a:spcBef>
                <a:spcPct val="50000"/>
              </a:spcBef>
            </a:pPr>
            <a:r>
              <a:rPr lang="fr-FR" sz="1600">
                <a:solidFill>
                  <a:srgbClr val="0C0F7A"/>
                </a:solidFill>
                <a:cs typeface="Arial" charset="0"/>
              </a:rPr>
              <a:t>Plaques chargées</a:t>
            </a:r>
          </a:p>
        </p:txBody>
      </p:sp>
      <p:sp>
        <p:nvSpPr>
          <p:cNvPr id="18450" name="Text Box 18"/>
          <p:cNvSpPr txBox="1">
            <a:spLocks noChangeArrowheads="1"/>
          </p:cNvSpPr>
          <p:nvPr/>
        </p:nvSpPr>
        <p:spPr bwMode="auto">
          <a:xfrm>
            <a:off x="4427538" y="5713413"/>
            <a:ext cx="1122362" cy="495300"/>
          </a:xfrm>
          <a:prstGeom prst="rect">
            <a:avLst/>
          </a:prstGeom>
          <a:solidFill>
            <a:srgbClr val="CCECFF"/>
          </a:solidFill>
          <a:ln w="9525">
            <a:noFill/>
            <a:miter lim="800000"/>
            <a:headEnd/>
            <a:tailEnd/>
          </a:ln>
          <a:effectLst/>
        </p:spPr>
        <p:txBody>
          <a:bodyPr lIns="3600" tIns="3600" rIns="3600" bIns="3600">
            <a:spAutoFit/>
          </a:bodyPr>
          <a:lstStyle/>
          <a:p>
            <a:pPr algn="l" eaLnBrk="0" hangingPunct="0">
              <a:spcBef>
                <a:spcPct val="50000"/>
              </a:spcBef>
            </a:pPr>
            <a:r>
              <a:rPr lang="fr-FR" sz="1600">
                <a:solidFill>
                  <a:srgbClr val="0C0F7A"/>
                </a:solidFill>
                <a:cs typeface="Arial" charset="0"/>
              </a:rPr>
              <a:t>Rayons cathodiques</a:t>
            </a:r>
          </a:p>
        </p:txBody>
      </p:sp>
      <p:sp>
        <p:nvSpPr>
          <p:cNvPr id="18451" name="Text Box 19"/>
          <p:cNvSpPr txBox="1">
            <a:spLocks noChangeArrowheads="1"/>
          </p:cNvSpPr>
          <p:nvPr/>
        </p:nvSpPr>
        <p:spPr bwMode="auto">
          <a:xfrm>
            <a:off x="5572132" y="4949825"/>
            <a:ext cx="941387" cy="561268"/>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1800" dirty="0">
                <a:solidFill>
                  <a:srgbClr val="0C0F7A"/>
                </a:solidFill>
                <a:cs typeface="Arial" charset="0"/>
              </a:rPr>
              <a:t>Écran de détection</a:t>
            </a:r>
          </a:p>
        </p:txBody>
      </p:sp>
      <p:sp>
        <p:nvSpPr>
          <p:cNvPr id="18452" name="Text Box 20"/>
          <p:cNvSpPr txBox="1">
            <a:spLocks noChangeArrowheads="1"/>
          </p:cNvSpPr>
          <p:nvPr/>
        </p:nvSpPr>
        <p:spPr bwMode="auto">
          <a:xfrm>
            <a:off x="5500694" y="3712846"/>
            <a:ext cx="2087562" cy="930600"/>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2000" dirty="0">
                <a:solidFill>
                  <a:srgbClr val="008000"/>
                </a:solidFill>
                <a:cs typeface="Arial" charset="0"/>
              </a:rPr>
              <a:t>L’amplitude de la déflexion dépend du rapport </a:t>
            </a:r>
            <a:r>
              <a:rPr lang="fr-FR" sz="2000" i="1" dirty="0">
                <a:solidFill>
                  <a:srgbClr val="008000"/>
                </a:solidFill>
                <a:latin typeface="Times New Roman" pitchFamily="18" charset="0"/>
                <a:cs typeface="Times New Roman" pitchFamily="18" charset="0"/>
              </a:rPr>
              <a:t>q/m</a:t>
            </a:r>
          </a:p>
        </p:txBody>
      </p:sp>
      <p:sp>
        <p:nvSpPr>
          <p:cNvPr id="18453" name="Text Box 21"/>
          <p:cNvSpPr txBox="1">
            <a:spLocks noChangeArrowheads="1"/>
          </p:cNvSpPr>
          <p:nvPr/>
        </p:nvSpPr>
        <p:spPr bwMode="auto">
          <a:xfrm>
            <a:off x="5500694" y="5589588"/>
            <a:ext cx="1576387" cy="930600"/>
          </a:xfrm>
          <a:prstGeom prst="rect">
            <a:avLst/>
          </a:prstGeom>
          <a:solidFill>
            <a:schemeClr val="bg1"/>
          </a:solidFill>
          <a:ln w="9525">
            <a:noFill/>
            <a:miter lim="800000"/>
            <a:headEnd/>
            <a:tailEnd/>
          </a:ln>
          <a:effectLst/>
        </p:spPr>
        <p:txBody>
          <a:bodyPr lIns="3600" tIns="3600" rIns="3600" bIns="3600">
            <a:spAutoFit/>
          </a:bodyPr>
          <a:lstStyle/>
          <a:p>
            <a:pPr algn="l" eaLnBrk="0" hangingPunct="0">
              <a:spcBef>
                <a:spcPct val="50000"/>
              </a:spcBef>
            </a:pPr>
            <a:r>
              <a:rPr lang="fr-FR" sz="2000" dirty="0">
                <a:solidFill>
                  <a:srgbClr val="008000"/>
                </a:solidFill>
                <a:cs typeface="Arial" charset="0"/>
              </a:rPr>
              <a:t>charges + et – déviées en sens opposés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1406" y="197346"/>
            <a:ext cx="7000924" cy="3231654"/>
          </a:xfrm>
          <a:prstGeom prst="rect">
            <a:avLst/>
          </a:prstGeom>
          <a:noFill/>
          <a:ln w="9525">
            <a:noFill/>
            <a:miter lim="800000"/>
            <a:headEnd/>
            <a:tailEnd/>
          </a:ln>
          <a:effectLst/>
        </p:spPr>
        <p:txBody>
          <a:bodyPr wrap="square">
            <a:spAutoFit/>
          </a:bodyPr>
          <a:lstStyle/>
          <a:p>
            <a:endParaRPr lang="fr-FR" dirty="0"/>
          </a:p>
          <a:p>
            <a:r>
              <a:rPr lang="fr-FR" dirty="0" smtClean="0"/>
              <a:t>   Pour une montre ordinaire: taille et masse typique:</a:t>
            </a:r>
          </a:p>
          <a:p>
            <a:r>
              <a:rPr lang="fr-FR" dirty="0" smtClean="0"/>
              <a:t>   </a:t>
            </a:r>
            <a:r>
              <a:rPr lang="fr-FR" sz="2000" dirty="0" smtClean="0"/>
              <a:t>L   10</a:t>
            </a:r>
            <a:r>
              <a:rPr lang="fr-FR" sz="2000" baseline="30000" dirty="0" smtClean="0"/>
              <a:t>-3</a:t>
            </a:r>
            <a:r>
              <a:rPr lang="fr-FR" sz="2000" dirty="0" smtClean="0"/>
              <a:t> m,    M   10</a:t>
            </a:r>
            <a:r>
              <a:rPr lang="fr-FR" sz="2000" baseline="30000" dirty="0" smtClean="0"/>
              <a:t>-3</a:t>
            </a:r>
            <a:r>
              <a:rPr lang="fr-FR" sz="2000" dirty="0" smtClean="0"/>
              <a:t> kg , un temps typique T qui est la seconde</a:t>
            </a:r>
          </a:p>
          <a:p>
            <a:endParaRPr lang="fr-FR" sz="2000" dirty="0" smtClean="0"/>
          </a:p>
          <a:p>
            <a:r>
              <a:rPr lang="fr-FR" sz="2000" dirty="0" smtClean="0"/>
              <a:t>    </a:t>
            </a:r>
            <a:r>
              <a:rPr lang="fr-FR" sz="2000" u="sng" dirty="0" smtClean="0"/>
              <a:t>L’action caractéristique </a:t>
            </a:r>
            <a:r>
              <a:rPr lang="fr-FR" sz="2000" dirty="0" smtClean="0"/>
              <a:t>est donc: </a:t>
            </a:r>
            <a:r>
              <a:rPr lang="fr-FR" sz="2000" dirty="0" smtClean="0">
                <a:solidFill>
                  <a:srgbClr val="FF0000"/>
                </a:solidFill>
              </a:rPr>
              <a:t>ML</a:t>
            </a:r>
            <a:r>
              <a:rPr lang="fr-FR" sz="2000" baseline="30000" dirty="0" smtClean="0">
                <a:solidFill>
                  <a:srgbClr val="FF0000"/>
                </a:solidFill>
              </a:rPr>
              <a:t>2</a:t>
            </a:r>
            <a:r>
              <a:rPr lang="fr-FR" sz="2000" dirty="0" smtClean="0">
                <a:solidFill>
                  <a:srgbClr val="FF0000"/>
                </a:solidFill>
              </a:rPr>
              <a:t>T</a:t>
            </a:r>
            <a:r>
              <a:rPr lang="fr-FR" sz="2000" baseline="30000" dirty="0" smtClean="0">
                <a:solidFill>
                  <a:srgbClr val="FF0000"/>
                </a:solidFill>
              </a:rPr>
              <a:t>-1  </a:t>
            </a:r>
            <a:r>
              <a:rPr lang="fr-FR" sz="2000" dirty="0" smtClean="0">
                <a:solidFill>
                  <a:srgbClr val="FF0000"/>
                </a:solidFill>
              </a:rPr>
              <a:t>  10</a:t>
            </a:r>
            <a:r>
              <a:rPr lang="fr-FR" sz="2000" baseline="30000" dirty="0" smtClean="0">
                <a:solidFill>
                  <a:srgbClr val="FF0000"/>
                </a:solidFill>
              </a:rPr>
              <a:t>24</a:t>
            </a:r>
            <a:r>
              <a:rPr lang="fr-FR" sz="2000" dirty="0" smtClean="0">
                <a:solidFill>
                  <a:srgbClr val="FF0000"/>
                </a:solidFill>
              </a:rPr>
              <a:t> </a:t>
            </a:r>
            <a:r>
              <a:rPr lang="en-US" sz="2000" i="1" dirty="0" smtClean="0">
                <a:solidFill>
                  <a:srgbClr val="FF0000"/>
                </a:solidFill>
              </a:rPr>
              <a:t>ħ       </a:t>
            </a:r>
            <a:r>
              <a:rPr lang="en-US" sz="2000" i="1" dirty="0" err="1" smtClean="0">
                <a:solidFill>
                  <a:srgbClr val="FF0000"/>
                </a:solidFill>
              </a:rPr>
              <a:t>ħ</a:t>
            </a:r>
            <a:r>
              <a:rPr lang="fr-FR" sz="2000" dirty="0" smtClean="0">
                <a:solidFill>
                  <a:srgbClr val="FF0000"/>
                </a:solidFill>
              </a:rPr>
              <a:t>  </a:t>
            </a:r>
          </a:p>
          <a:p>
            <a:endParaRPr lang="fr-FR" sz="2000" dirty="0" smtClean="0">
              <a:solidFill>
                <a:srgbClr val="FF0000"/>
              </a:solidFill>
            </a:endParaRPr>
          </a:p>
          <a:p>
            <a:r>
              <a:rPr lang="fr-FR" sz="2000" dirty="0" smtClean="0">
                <a:solidFill>
                  <a:srgbClr val="FF0000"/>
                </a:solidFill>
              </a:rPr>
              <a:t>                               </a:t>
            </a:r>
            <a:r>
              <a:rPr lang="fr-FR" sz="2000" b="1" dirty="0" smtClean="0">
                <a:solidFill>
                  <a:schemeClr val="accent2"/>
                </a:solidFill>
              </a:rPr>
              <a:t>La mécanique classique est donc suffisante    </a:t>
            </a:r>
          </a:p>
          <a:p>
            <a:endParaRPr lang="fr-FR" sz="2000" dirty="0"/>
          </a:p>
          <a:p>
            <a:endParaRPr lang="fr-FR" baseline="30000" dirty="0"/>
          </a:p>
          <a:p>
            <a:endParaRPr lang="fr-FR" baseline="30000" dirty="0"/>
          </a:p>
        </p:txBody>
      </p:sp>
      <p:pic>
        <p:nvPicPr>
          <p:cNvPr id="38915" name="Picture 3"/>
          <p:cNvPicPr>
            <a:picLocks noChangeAspect="1" noChangeArrowheads="1"/>
          </p:cNvPicPr>
          <p:nvPr/>
        </p:nvPicPr>
        <p:blipFill>
          <a:blip r:embed="rId3" cstate="print"/>
          <a:srcRect/>
          <a:stretch>
            <a:fillRect/>
          </a:stretch>
        </p:blipFill>
        <p:spPr bwMode="auto">
          <a:xfrm>
            <a:off x="7358082" y="1142984"/>
            <a:ext cx="1500198" cy="1000108"/>
          </a:xfrm>
          <a:prstGeom prst="rect">
            <a:avLst/>
          </a:prstGeom>
          <a:noFill/>
          <a:ln w="9525">
            <a:noFill/>
            <a:miter lim="800000"/>
            <a:headEnd/>
            <a:tailEnd/>
          </a:ln>
          <a:effectLst/>
        </p:spPr>
      </p:pic>
      <p:sp>
        <p:nvSpPr>
          <p:cNvPr id="380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8092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1071546"/>
            <a:ext cx="214282" cy="296698"/>
          </a:xfrm>
          <a:prstGeom prst="rect">
            <a:avLst/>
          </a:prstGeom>
          <a:noFill/>
        </p:spPr>
      </p:pic>
      <p:pic>
        <p:nvPicPr>
          <p:cNvPr id="6"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28794" y="1071546"/>
            <a:ext cx="214282" cy="296698"/>
          </a:xfrm>
          <a:prstGeom prst="rect">
            <a:avLst/>
          </a:prstGeom>
          <a:noFill/>
        </p:spPr>
      </p:pic>
      <p:pic>
        <p:nvPicPr>
          <p:cNvPr id="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43438" y="1714488"/>
            <a:ext cx="214282" cy="296698"/>
          </a:xfrm>
          <a:prstGeom prst="rect">
            <a:avLst/>
          </a:prstGeom>
          <a:noFill/>
        </p:spPr>
      </p:pic>
      <p:sp>
        <p:nvSpPr>
          <p:cNvPr id="380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80931"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00694" y="1714488"/>
            <a:ext cx="214282" cy="315121"/>
          </a:xfrm>
          <a:prstGeom prst="rect">
            <a:avLst/>
          </a:prstGeom>
          <a:noFill/>
        </p:spPr>
      </p:pic>
      <p:sp>
        <p:nvSpPr>
          <p:cNvPr id="10" name="Rectangle 9"/>
          <p:cNvSpPr/>
          <p:nvPr/>
        </p:nvSpPr>
        <p:spPr>
          <a:xfrm>
            <a:off x="3071802" y="142852"/>
            <a:ext cx="2735044" cy="523220"/>
          </a:xfrm>
          <a:prstGeom prst="rect">
            <a:avLst/>
          </a:prstGeom>
        </p:spPr>
        <p:txBody>
          <a:bodyPr wrap="none">
            <a:spAutoFit/>
          </a:bodyPr>
          <a:lstStyle/>
          <a:p>
            <a:r>
              <a:rPr lang="fr-FR" sz="2800" dirty="0" smtClean="0">
                <a:solidFill>
                  <a:srgbClr val="C00000"/>
                </a:solidFill>
              </a:rPr>
              <a:t>Cas d’une montre</a:t>
            </a:r>
            <a:endParaRPr lang="fr-FR" sz="2800" dirty="0">
              <a:solidFill>
                <a:srgbClr val="C00000"/>
              </a:solidFill>
            </a:endParaRPr>
          </a:p>
        </p:txBody>
      </p:sp>
      <p:sp>
        <p:nvSpPr>
          <p:cNvPr id="11" name="Rectangle 10"/>
          <p:cNvSpPr/>
          <p:nvPr/>
        </p:nvSpPr>
        <p:spPr>
          <a:xfrm>
            <a:off x="357158" y="3423068"/>
            <a:ext cx="8501122" cy="3077766"/>
          </a:xfrm>
          <a:prstGeom prst="rect">
            <a:avLst/>
          </a:prstGeom>
        </p:spPr>
        <p:txBody>
          <a:bodyPr wrap="square">
            <a:spAutoFit/>
          </a:bodyPr>
          <a:lstStyle/>
          <a:p>
            <a:pPr>
              <a:buFont typeface="Symbol" pitchFamily="18" charset="2"/>
              <a:buNone/>
            </a:pPr>
            <a:r>
              <a:rPr lang="fr-FR" sz="2000" dirty="0" smtClean="0"/>
              <a:t>Pour un électron de masse m = 9,1 10</a:t>
            </a:r>
            <a:r>
              <a:rPr lang="fr-FR" sz="2000" baseline="30000" dirty="0" smtClean="0"/>
              <a:t>-31</a:t>
            </a:r>
            <a:r>
              <a:rPr lang="fr-FR" sz="2000" dirty="0" smtClean="0"/>
              <a:t> kg ayant une énergie cinétique </a:t>
            </a:r>
          </a:p>
          <a:p>
            <a:pPr>
              <a:buFont typeface="Symbol" pitchFamily="18" charset="2"/>
              <a:buNone/>
            </a:pPr>
            <a:endParaRPr lang="fr-FR" sz="1000" dirty="0" smtClean="0"/>
          </a:p>
          <a:p>
            <a:pPr>
              <a:buFont typeface="Symbol" pitchFamily="18" charset="2"/>
              <a:buNone/>
            </a:pPr>
            <a:endParaRPr lang="fr-FR" sz="2000" dirty="0" smtClean="0"/>
          </a:p>
          <a:p>
            <a:pPr>
              <a:buFont typeface="Symbol" pitchFamily="18" charset="2"/>
              <a:buNone/>
            </a:pPr>
            <a:endParaRPr lang="fr-FR" sz="2000" dirty="0" smtClean="0"/>
          </a:p>
          <a:p>
            <a:pPr>
              <a:buFont typeface="Symbol" pitchFamily="18" charset="2"/>
              <a:buNone/>
            </a:pPr>
            <a:endParaRPr lang="fr-FR" sz="2000" dirty="0" smtClean="0"/>
          </a:p>
          <a:p>
            <a:pPr>
              <a:buFont typeface="Symbol" pitchFamily="18" charset="2"/>
              <a:buNone/>
            </a:pPr>
            <a:r>
              <a:rPr lang="fr-FR" sz="2000" dirty="0" smtClean="0"/>
              <a:t>Rappel : 1 eV est l’énergie acquise par un électron soumis à un potentiel d’1 Volt.</a:t>
            </a:r>
          </a:p>
          <a:p>
            <a:pPr>
              <a:buFont typeface="Symbol" pitchFamily="18" charset="2"/>
              <a:buNone/>
            </a:pPr>
            <a:endParaRPr lang="fr-FR" sz="2000" dirty="0" smtClean="0"/>
          </a:p>
          <a:p>
            <a:pPr algn="just">
              <a:buFont typeface="Symbol" pitchFamily="18" charset="2"/>
              <a:buNone/>
            </a:pPr>
            <a:r>
              <a:rPr lang="fr-FR" sz="2000" dirty="0" smtClean="0">
                <a:solidFill>
                  <a:srgbClr val="FF0000"/>
                </a:solidFill>
              </a:rPr>
              <a:t>Dans un potentiel de 150,4 V on a donc T=150,4 eV et donc </a:t>
            </a:r>
            <a:r>
              <a:rPr lang="fr-FR" sz="2000" dirty="0" smtClean="0">
                <a:solidFill>
                  <a:srgbClr val="FF0000"/>
                </a:solidFill>
                <a:latin typeface="Symbol" pitchFamily="18" charset="2"/>
              </a:rPr>
              <a:t>l</a:t>
            </a:r>
            <a:r>
              <a:rPr lang="fr-FR" sz="2000" dirty="0" smtClean="0">
                <a:solidFill>
                  <a:srgbClr val="FF0000"/>
                </a:solidFill>
              </a:rPr>
              <a:t>=10</a:t>
            </a:r>
            <a:r>
              <a:rPr lang="fr-FR" sz="2000" baseline="30000" dirty="0" smtClean="0">
                <a:solidFill>
                  <a:srgbClr val="FF0000"/>
                </a:solidFill>
              </a:rPr>
              <a:t>-10</a:t>
            </a:r>
            <a:r>
              <a:rPr lang="fr-FR" sz="2000" dirty="0" smtClean="0">
                <a:solidFill>
                  <a:srgbClr val="FF0000"/>
                </a:solidFill>
              </a:rPr>
              <a:t> m qui est une dimension caractéristique du monde microscopique auquel appartient l’électron</a:t>
            </a:r>
            <a:r>
              <a:rPr lang="fr-FR" dirty="0" smtClean="0">
                <a:solidFill>
                  <a:srgbClr val="FF0000"/>
                </a:solidFill>
              </a:rPr>
              <a:t>.</a:t>
            </a:r>
            <a:endParaRPr lang="fr-FR" dirty="0">
              <a:solidFill>
                <a:srgbClr val="FF0000"/>
              </a:solidFill>
            </a:endParaRPr>
          </a:p>
        </p:txBody>
      </p:sp>
      <p:graphicFrame>
        <p:nvGraphicFramePr>
          <p:cNvPr id="380933" name="Object 5"/>
          <p:cNvGraphicFramePr>
            <a:graphicFrameLocks noChangeAspect="1"/>
          </p:cNvGraphicFramePr>
          <p:nvPr/>
        </p:nvGraphicFramePr>
        <p:xfrm>
          <a:off x="7858125" y="3260729"/>
          <a:ext cx="838200" cy="739775"/>
        </p:xfrm>
        <a:graphic>
          <a:graphicData uri="http://schemas.openxmlformats.org/presentationml/2006/ole">
            <mc:AlternateContent xmlns:mc="http://schemas.openxmlformats.org/markup-compatibility/2006">
              <mc:Choice xmlns:v="urn:schemas-microsoft-com:vml" Requires="v">
                <p:oleObj spid="_x0000_s380953" name="Equation" r:id="rId6" imgW="431640" imgH="380880" progId="Equation.3">
                  <p:embed/>
                </p:oleObj>
              </mc:Choice>
              <mc:Fallback>
                <p:oleObj name="Equation" r:id="rId6" imgW="431640" imgH="38088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25" y="3260729"/>
                        <a:ext cx="838200"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0934" name="Object 6"/>
          <p:cNvGraphicFramePr>
            <a:graphicFrameLocks noChangeAspect="1"/>
          </p:cNvGraphicFramePr>
          <p:nvPr/>
        </p:nvGraphicFramePr>
        <p:xfrm>
          <a:off x="2895600" y="4030671"/>
          <a:ext cx="3657600" cy="684213"/>
        </p:xfrm>
        <a:graphic>
          <a:graphicData uri="http://schemas.openxmlformats.org/presentationml/2006/ole">
            <mc:AlternateContent xmlns:mc="http://schemas.openxmlformats.org/markup-compatibility/2006">
              <mc:Choice xmlns:v="urn:schemas-microsoft-com:vml" Requires="v">
                <p:oleObj spid="_x0000_s380954" name="Equation" r:id="rId8" imgW="2311200" imgH="431640" progId="Equation.3">
                  <p:embed/>
                </p:oleObj>
              </mc:Choice>
              <mc:Fallback>
                <p:oleObj name="Equation" r:id="rId8" imgW="2311200" imgH="4316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030671"/>
                        <a:ext cx="3657600"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3357554" y="2786058"/>
            <a:ext cx="2714205" cy="523220"/>
          </a:xfrm>
          <a:prstGeom prst="rect">
            <a:avLst/>
          </a:prstGeom>
        </p:spPr>
        <p:txBody>
          <a:bodyPr wrap="none">
            <a:spAutoFit/>
          </a:bodyPr>
          <a:lstStyle/>
          <a:p>
            <a:r>
              <a:rPr lang="fr-FR" sz="2800" dirty="0" smtClean="0">
                <a:solidFill>
                  <a:srgbClr val="C00000"/>
                </a:solidFill>
              </a:rPr>
              <a:t>Cas d’un électron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72694" y="357166"/>
            <a:ext cx="3720827" cy="523220"/>
          </a:xfrm>
          <a:prstGeom prst="rect">
            <a:avLst/>
          </a:prstGeom>
          <a:noFill/>
          <a:ln w="9525">
            <a:noFill/>
            <a:miter lim="800000"/>
            <a:headEnd/>
            <a:tailEnd/>
          </a:ln>
          <a:effectLst/>
        </p:spPr>
        <p:txBody>
          <a:bodyPr wrap="none">
            <a:spAutoFit/>
          </a:bodyPr>
          <a:lstStyle/>
          <a:p>
            <a:r>
              <a:rPr lang="fr-FR" u="sng" dirty="0" smtClean="0"/>
              <a:t> </a:t>
            </a:r>
            <a:r>
              <a:rPr lang="fr-FR" sz="2800" u="sng" dirty="0">
                <a:solidFill>
                  <a:srgbClr val="C00000"/>
                </a:solidFill>
              </a:rPr>
              <a:t>Relations d’Heisenberg</a:t>
            </a:r>
            <a:r>
              <a:rPr lang="fr-FR" sz="2800" dirty="0">
                <a:solidFill>
                  <a:srgbClr val="C00000"/>
                </a:solidFill>
              </a:rPr>
              <a:t>.</a:t>
            </a:r>
          </a:p>
        </p:txBody>
      </p:sp>
      <p:sp>
        <p:nvSpPr>
          <p:cNvPr id="45059" name="Text Box 3"/>
          <p:cNvSpPr txBox="1">
            <a:spLocks noChangeArrowheads="1"/>
          </p:cNvSpPr>
          <p:nvPr/>
        </p:nvSpPr>
        <p:spPr bwMode="auto">
          <a:xfrm>
            <a:off x="285720" y="1214422"/>
            <a:ext cx="8643998" cy="5016758"/>
          </a:xfrm>
          <a:prstGeom prst="rect">
            <a:avLst/>
          </a:prstGeom>
          <a:noFill/>
          <a:ln w="9525">
            <a:noFill/>
            <a:miter lim="800000"/>
            <a:headEnd/>
            <a:tailEnd/>
          </a:ln>
          <a:effectLst/>
        </p:spPr>
        <p:txBody>
          <a:bodyPr wrap="square">
            <a:spAutoFit/>
          </a:bodyPr>
          <a:lstStyle/>
          <a:p>
            <a:pPr algn="just"/>
            <a:r>
              <a:rPr lang="fr-FR" dirty="0">
                <a:solidFill>
                  <a:schemeClr val="accent2"/>
                </a:solidFill>
              </a:rPr>
              <a:t>Le </a:t>
            </a:r>
            <a:r>
              <a:rPr lang="fr-FR" dirty="0" smtClean="0">
                <a:solidFill>
                  <a:schemeClr val="accent2"/>
                </a:solidFill>
              </a:rPr>
              <a:t>nombre </a:t>
            </a:r>
            <a:r>
              <a:rPr lang="fr-FR" dirty="0">
                <a:solidFill>
                  <a:schemeClr val="accent2"/>
                </a:solidFill>
              </a:rPr>
              <a:t>d’onde k est lié à la quantité de mouvement de la particule. </a:t>
            </a:r>
            <a:r>
              <a:rPr lang="fr-FR" dirty="0" smtClean="0">
                <a:solidFill>
                  <a:schemeClr val="accent2"/>
                </a:solidFill>
              </a:rPr>
              <a:t>Pour </a:t>
            </a:r>
            <a:r>
              <a:rPr lang="fr-FR" dirty="0">
                <a:solidFill>
                  <a:schemeClr val="accent2"/>
                </a:solidFill>
              </a:rPr>
              <a:t>avoir une onde parfaitement localisée, il fallait faire la somme d’un nombre infini d’ondes.</a:t>
            </a:r>
          </a:p>
          <a:p>
            <a:pPr algn="just"/>
            <a:r>
              <a:rPr lang="fr-FR" dirty="0">
                <a:solidFill>
                  <a:schemeClr val="accent2"/>
                </a:solidFill>
              </a:rPr>
              <a:t>Chacune de ces ondes représente une certaine quantité de mouvement possible pour la particule.</a:t>
            </a:r>
          </a:p>
          <a:p>
            <a:pPr algn="just"/>
            <a:endParaRPr lang="fr-FR" dirty="0"/>
          </a:p>
          <a:p>
            <a:pPr algn="just"/>
            <a:r>
              <a:rPr lang="fr-FR" dirty="0">
                <a:solidFill>
                  <a:schemeClr val="accent2"/>
                </a:solidFill>
              </a:rPr>
              <a:t>De même, si l’on considère qu’une seule onde est associée à la particule, on fixe très précisément sa quantité de mouvement, mais la position de la particule se retrouve indéfinie car l’onde est délocalisée.</a:t>
            </a:r>
          </a:p>
          <a:p>
            <a:pPr algn="just"/>
            <a:endParaRPr lang="fr-FR" sz="2000" dirty="0"/>
          </a:p>
          <a:p>
            <a:pPr algn="just"/>
            <a:r>
              <a:rPr lang="fr-FR" sz="2000" dirty="0">
                <a:solidFill>
                  <a:srgbClr val="FF0000"/>
                </a:solidFill>
              </a:rPr>
              <a:t>Il y a donc difficulté pour décrire </a:t>
            </a:r>
            <a:r>
              <a:rPr lang="fr-FR" sz="2000" b="1" dirty="0">
                <a:solidFill>
                  <a:srgbClr val="FF0000"/>
                </a:solidFill>
              </a:rPr>
              <a:t>simultanément avec précision, la position et la quantité de mouvement d’une particule quantique.</a:t>
            </a:r>
          </a:p>
          <a:p>
            <a:endParaRPr lang="fr-FR" sz="2000"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6096000" y="457200"/>
            <a:ext cx="2287588" cy="2819400"/>
          </a:xfrm>
          <a:prstGeom prst="rect">
            <a:avLst/>
          </a:prstGeom>
          <a:noFill/>
          <a:ln w="9525">
            <a:noFill/>
            <a:miter lim="800000"/>
            <a:headEnd/>
            <a:tailEnd/>
          </a:ln>
          <a:effectLst/>
        </p:spPr>
      </p:pic>
      <p:sp>
        <p:nvSpPr>
          <p:cNvPr id="46083" name="Text Box 3"/>
          <p:cNvSpPr txBox="1">
            <a:spLocks noChangeArrowheads="1"/>
          </p:cNvSpPr>
          <p:nvPr/>
        </p:nvSpPr>
        <p:spPr bwMode="auto">
          <a:xfrm>
            <a:off x="669925" y="928688"/>
            <a:ext cx="5121275" cy="1006475"/>
          </a:xfrm>
          <a:prstGeom prst="rect">
            <a:avLst/>
          </a:prstGeom>
          <a:noFill/>
          <a:ln w="9525">
            <a:noFill/>
            <a:miter lim="800000"/>
            <a:headEnd/>
            <a:tailEnd/>
          </a:ln>
          <a:effectLst/>
        </p:spPr>
        <p:txBody>
          <a:bodyPr>
            <a:spAutoFit/>
          </a:bodyPr>
          <a:lstStyle/>
          <a:p>
            <a:r>
              <a:rPr lang="fr-FR" sz="2000" dirty="0">
                <a:solidFill>
                  <a:srgbClr val="C00000"/>
                </a:solidFill>
              </a:rPr>
              <a:t>Werner Heisenberg a énoncé en 1927 ce « principe d’incertitude »</a:t>
            </a:r>
          </a:p>
          <a:p>
            <a:endParaRPr lang="fr-FR" sz="2000" dirty="0"/>
          </a:p>
        </p:txBody>
      </p:sp>
      <p:graphicFrame>
        <p:nvGraphicFramePr>
          <p:cNvPr id="46084" name="Object 4"/>
          <p:cNvGraphicFramePr>
            <a:graphicFrameLocks noChangeAspect="1"/>
          </p:cNvGraphicFramePr>
          <p:nvPr/>
        </p:nvGraphicFramePr>
        <p:xfrm>
          <a:off x="1981200" y="1752600"/>
          <a:ext cx="1981200" cy="890582"/>
        </p:xfrm>
        <a:graphic>
          <a:graphicData uri="http://schemas.openxmlformats.org/presentationml/2006/ole">
            <mc:AlternateContent xmlns:mc="http://schemas.openxmlformats.org/markup-compatibility/2006">
              <mc:Choice xmlns:v="urn:schemas-microsoft-com:vml" Requires="v">
                <p:oleObj spid="_x0000_s46094" name="Equation" r:id="rId4" imgW="558720" imgH="304560" progId="Equation.3">
                  <p:embed/>
                </p:oleObj>
              </mc:Choice>
              <mc:Fallback>
                <p:oleObj name="Equation" r:id="rId4" imgW="558720" imgH="3045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752600"/>
                        <a:ext cx="1981200" cy="8905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5" name="Line 5"/>
          <p:cNvSpPr>
            <a:spLocks noChangeShapeType="1"/>
          </p:cNvSpPr>
          <p:nvPr/>
        </p:nvSpPr>
        <p:spPr bwMode="auto">
          <a:xfrm flipV="1">
            <a:off x="1524000" y="2514600"/>
            <a:ext cx="457200" cy="609600"/>
          </a:xfrm>
          <a:prstGeom prst="line">
            <a:avLst/>
          </a:prstGeom>
          <a:noFill/>
          <a:ln w="9525">
            <a:solidFill>
              <a:schemeClr val="tx1"/>
            </a:solidFill>
            <a:round/>
            <a:headEnd/>
            <a:tailEnd type="triangle" w="med" len="med"/>
          </a:ln>
          <a:effectLst/>
        </p:spPr>
        <p:txBody>
          <a:bodyPr/>
          <a:lstStyle/>
          <a:p>
            <a:endParaRPr lang="fr-FR"/>
          </a:p>
        </p:txBody>
      </p:sp>
      <p:sp>
        <p:nvSpPr>
          <p:cNvPr id="46086" name="Line 6"/>
          <p:cNvSpPr>
            <a:spLocks noChangeShapeType="1"/>
          </p:cNvSpPr>
          <p:nvPr/>
        </p:nvSpPr>
        <p:spPr bwMode="auto">
          <a:xfrm flipV="1">
            <a:off x="2819400" y="2590800"/>
            <a:ext cx="0" cy="533400"/>
          </a:xfrm>
          <a:prstGeom prst="line">
            <a:avLst/>
          </a:prstGeom>
          <a:noFill/>
          <a:ln w="9525">
            <a:solidFill>
              <a:schemeClr val="tx1"/>
            </a:solidFill>
            <a:round/>
            <a:headEnd/>
            <a:tailEnd type="triangle" w="med" len="med"/>
          </a:ln>
          <a:effectLst/>
        </p:spPr>
        <p:txBody>
          <a:bodyPr/>
          <a:lstStyle/>
          <a:p>
            <a:endParaRPr lang="fr-FR"/>
          </a:p>
        </p:txBody>
      </p:sp>
      <p:sp>
        <p:nvSpPr>
          <p:cNvPr id="46087" name="Text Box 7"/>
          <p:cNvSpPr txBox="1">
            <a:spLocks noChangeArrowheads="1"/>
          </p:cNvSpPr>
          <p:nvPr/>
        </p:nvSpPr>
        <p:spPr bwMode="auto">
          <a:xfrm>
            <a:off x="228600" y="3048000"/>
            <a:ext cx="2550698" cy="369332"/>
          </a:xfrm>
          <a:prstGeom prst="rect">
            <a:avLst/>
          </a:prstGeom>
          <a:noFill/>
          <a:ln w="9525">
            <a:noFill/>
            <a:miter lim="800000"/>
            <a:headEnd/>
            <a:tailEnd/>
          </a:ln>
          <a:effectLst/>
        </p:spPr>
        <p:txBody>
          <a:bodyPr wrap="none">
            <a:spAutoFit/>
          </a:bodyPr>
          <a:lstStyle/>
          <a:p>
            <a:r>
              <a:rPr lang="fr-FR" sz="1800" dirty="0"/>
              <a:t>Incertitude sur </a:t>
            </a:r>
            <a:r>
              <a:rPr lang="fr-FR" sz="1800" dirty="0" smtClean="0"/>
              <a:t>la position</a:t>
            </a:r>
            <a:endParaRPr lang="fr-FR" sz="1800" dirty="0"/>
          </a:p>
        </p:txBody>
      </p:sp>
      <p:sp>
        <p:nvSpPr>
          <p:cNvPr id="46088" name="Text Box 8"/>
          <p:cNvSpPr txBox="1">
            <a:spLocks noChangeArrowheads="1"/>
          </p:cNvSpPr>
          <p:nvPr/>
        </p:nvSpPr>
        <p:spPr bwMode="auto">
          <a:xfrm>
            <a:off x="2819400" y="3062287"/>
            <a:ext cx="3974165" cy="369332"/>
          </a:xfrm>
          <a:prstGeom prst="rect">
            <a:avLst/>
          </a:prstGeom>
          <a:noFill/>
          <a:ln w="9525">
            <a:noFill/>
            <a:miter lim="800000"/>
            <a:headEnd/>
            <a:tailEnd/>
          </a:ln>
          <a:effectLst/>
        </p:spPr>
        <p:txBody>
          <a:bodyPr wrap="none">
            <a:spAutoFit/>
          </a:bodyPr>
          <a:lstStyle/>
          <a:p>
            <a:r>
              <a:rPr lang="fr-FR" sz="1800" dirty="0"/>
              <a:t>Incertitude sur </a:t>
            </a:r>
            <a:r>
              <a:rPr lang="fr-FR" sz="1800" dirty="0" smtClean="0"/>
              <a:t>la quantité </a:t>
            </a:r>
            <a:r>
              <a:rPr lang="fr-FR" sz="1800" dirty="0"/>
              <a:t>de mouvement</a:t>
            </a:r>
          </a:p>
        </p:txBody>
      </p:sp>
      <p:pic>
        <p:nvPicPr>
          <p:cNvPr id="46089" name="Picture 9"/>
          <p:cNvPicPr>
            <a:picLocks noChangeAspect="1" noChangeArrowheads="1"/>
          </p:cNvPicPr>
          <p:nvPr/>
        </p:nvPicPr>
        <p:blipFill>
          <a:blip r:embed="rId6"/>
          <a:srcRect/>
          <a:stretch>
            <a:fillRect/>
          </a:stretch>
        </p:blipFill>
        <p:spPr bwMode="auto">
          <a:xfrm>
            <a:off x="2286000" y="3581400"/>
            <a:ext cx="3581400" cy="3055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57159" y="4286256"/>
            <a:ext cx="8101042" cy="1200329"/>
          </a:xfrm>
          <a:prstGeom prst="rect">
            <a:avLst/>
          </a:prstGeom>
          <a:noFill/>
          <a:ln w="9525">
            <a:noFill/>
            <a:miter lim="800000"/>
            <a:headEnd/>
            <a:tailEnd/>
          </a:ln>
          <a:effectLst/>
        </p:spPr>
        <p:txBody>
          <a:bodyPr wrap="square">
            <a:spAutoFit/>
          </a:bodyPr>
          <a:lstStyle/>
          <a:p>
            <a:pPr algn="just"/>
            <a:r>
              <a:rPr lang="fr-FR" dirty="0">
                <a:solidFill>
                  <a:srgbClr val="C00000"/>
                </a:solidFill>
              </a:rPr>
              <a:t>La constante de Planck étant très petite </a:t>
            </a:r>
            <a:r>
              <a:rPr lang="fr-FR" b="1" dirty="0">
                <a:solidFill>
                  <a:srgbClr val="C00000"/>
                </a:solidFill>
              </a:rPr>
              <a:t>dans des unités macroscopiques,</a:t>
            </a:r>
            <a:r>
              <a:rPr lang="fr-FR" dirty="0">
                <a:solidFill>
                  <a:srgbClr val="C00000"/>
                </a:solidFill>
              </a:rPr>
              <a:t> cette relation, n’a pas </a:t>
            </a:r>
            <a:r>
              <a:rPr lang="fr-FR" b="1" dirty="0">
                <a:solidFill>
                  <a:srgbClr val="C00000"/>
                </a:solidFill>
              </a:rPr>
              <a:t>de répercussion sur le monde macroscopique où l’on peut la négliger.</a:t>
            </a:r>
          </a:p>
        </p:txBody>
      </p:sp>
      <p:sp>
        <p:nvSpPr>
          <p:cNvPr id="47107" name="Text Box 3"/>
          <p:cNvSpPr txBox="1">
            <a:spLocks noChangeArrowheads="1"/>
          </p:cNvSpPr>
          <p:nvPr/>
        </p:nvSpPr>
        <p:spPr bwMode="auto">
          <a:xfrm>
            <a:off x="320645" y="428604"/>
            <a:ext cx="8508291" cy="830997"/>
          </a:xfrm>
          <a:prstGeom prst="rect">
            <a:avLst/>
          </a:prstGeom>
          <a:noFill/>
          <a:ln w="9525">
            <a:noFill/>
            <a:miter lim="800000"/>
            <a:headEnd/>
            <a:tailEnd/>
          </a:ln>
          <a:effectLst/>
        </p:spPr>
        <p:txBody>
          <a:bodyPr wrap="none">
            <a:spAutoFit/>
          </a:bodyPr>
          <a:lstStyle/>
          <a:p>
            <a:pPr algn="just"/>
            <a:r>
              <a:rPr lang="fr-FR" dirty="0" smtClean="0"/>
              <a:t>    Ce </a:t>
            </a:r>
            <a:r>
              <a:rPr lang="fr-FR" dirty="0"/>
              <a:t>principe reflète </a:t>
            </a:r>
            <a:r>
              <a:rPr lang="fr-FR" b="1" dirty="0">
                <a:solidFill>
                  <a:srgbClr val="C00000"/>
                </a:solidFill>
              </a:rPr>
              <a:t>une loi de la nature et pas une </a:t>
            </a:r>
            <a:r>
              <a:rPr lang="fr-FR" b="1" dirty="0" smtClean="0">
                <a:solidFill>
                  <a:srgbClr val="C00000"/>
                </a:solidFill>
              </a:rPr>
              <a:t>impossibilité</a:t>
            </a:r>
          </a:p>
          <a:p>
            <a:pPr algn="just"/>
            <a:r>
              <a:rPr lang="fr-FR" b="1" dirty="0" smtClean="0">
                <a:solidFill>
                  <a:srgbClr val="C00000"/>
                </a:solidFill>
              </a:rPr>
              <a:t> </a:t>
            </a:r>
            <a:r>
              <a:rPr lang="fr-FR" b="1" dirty="0">
                <a:solidFill>
                  <a:srgbClr val="C00000"/>
                </a:solidFill>
              </a:rPr>
              <a:t>technique !</a:t>
            </a:r>
          </a:p>
        </p:txBody>
      </p:sp>
      <p:sp>
        <p:nvSpPr>
          <p:cNvPr id="47108" name="Text Box 4"/>
          <p:cNvSpPr txBox="1">
            <a:spLocks noChangeArrowheads="1"/>
          </p:cNvSpPr>
          <p:nvPr/>
        </p:nvSpPr>
        <p:spPr bwMode="auto">
          <a:xfrm>
            <a:off x="428596" y="1669309"/>
            <a:ext cx="8093075" cy="830997"/>
          </a:xfrm>
          <a:prstGeom prst="rect">
            <a:avLst/>
          </a:prstGeom>
          <a:noFill/>
          <a:ln w="9525">
            <a:noFill/>
            <a:miter lim="800000"/>
            <a:headEnd/>
            <a:tailEnd/>
          </a:ln>
          <a:effectLst/>
        </p:spPr>
        <p:txBody>
          <a:bodyPr>
            <a:spAutoFit/>
          </a:bodyPr>
          <a:lstStyle/>
          <a:p>
            <a:pPr algn="just"/>
            <a:r>
              <a:rPr lang="fr-FR" dirty="0"/>
              <a:t>On dit que x et p sont des variables conjuguées. Il en existe d’autres, comme l’énergie et le temps :</a:t>
            </a:r>
          </a:p>
        </p:txBody>
      </p:sp>
      <p:graphicFrame>
        <p:nvGraphicFramePr>
          <p:cNvPr id="47109" name="Object 5"/>
          <p:cNvGraphicFramePr>
            <a:graphicFrameLocks noChangeAspect="1"/>
          </p:cNvGraphicFramePr>
          <p:nvPr/>
        </p:nvGraphicFramePr>
        <p:xfrm>
          <a:off x="3276600" y="3000372"/>
          <a:ext cx="1981200" cy="714380"/>
        </p:xfrm>
        <a:graphic>
          <a:graphicData uri="http://schemas.openxmlformats.org/presentationml/2006/ole">
            <mc:AlternateContent xmlns:mc="http://schemas.openxmlformats.org/markup-compatibility/2006">
              <mc:Choice xmlns:v="urn:schemas-microsoft-com:vml" Requires="v">
                <p:oleObj spid="_x0000_s47119" name="Equation" r:id="rId3" imgW="558720" imgH="304560" progId="Equation.3">
                  <p:embed/>
                </p:oleObj>
              </mc:Choice>
              <mc:Fallback>
                <p:oleObj name="Equation" r:id="rId3" imgW="558720" imgH="30456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000372"/>
                        <a:ext cx="1981200"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2260579"/>
            <a:ext cx="5419497" cy="954107"/>
          </a:xfrm>
          <a:prstGeom prst="rect">
            <a:avLst/>
          </a:prstGeom>
        </p:spPr>
        <p:txBody>
          <a:bodyPr wrap="square">
            <a:spAutoFit/>
          </a:bodyPr>
          <a:lstStyle/>
          <a:p>
            <a:pPr algn="ctr"/>
            <a:r>
              <a:rPr lang="fr-FR" sz="2800" dirty="0" smtClean="0">
                <a:solidFill>
                  <a:srgbClr val="C00000"/>
                </a:solidFill>
              </a:rPr>
              <a:t>LES APPLICATIONS DE</a:t>
            </a:r>
          </a:p>
          <a:p>
            <a:pPr algn="ctr"/>
            <a:r>
              <a:rPr lang="fr-FR" sz="2800" b="1" u="sng" dirty="0" smtClean="0">
                <a:solidFill>
                  <a:srgbClr val="C00000"/>
                </a:solidFill>
              </a:rPr>
              <a:t>LA MECANIQUE QUANTIQUE </a:t>
            </a:r>
            <a:endParaRPr lang="fr-FR" sz="2800" b="1" u="sng" dirty="0">
              <a:solidFill>
                <a:srgbClr val="C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p:cNvPicPr>
            <a:picLocks noChangeAspect="1" noChangeArrowheads="1"/>
          </p:cNvPicPr>
          <p:nvPr/>
        </p:nvPicPr>
        <p:blipFill>
          <a:blip r:embed="rId2"/>
          <a:srcRect/>
          <a:stretch>
            <a:fillRect/>
          </a:stretch>
        </p:blipFill>
        <p:spPr bwMode="auto">
          <a:xfrm>
            <a:off x="642911" y="785794"/>
            <a:ext cx="7858180" cy="53911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2" name="Picture 2"/>
          <p:cNvPicPr>
            <a:picLocks noChangeAspect="1" noChangeArrowheads="1"/>
          </p:cNvPicPr>
          <p:nvPr/>
        </p:nvPicPr>
        <p:blipFill>
          <a:blip r:embed="rId2"/>
          <a:srcRect/>
          <a:stretch>
            <a:fillRect/>
          </a:stretch>
        </p:blipFill>
        <p:spPr bwMode="auto">
          <a:xfrm>
            <a:off x="285720" y="642918"/>
            <a:ext cx="8572560"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p:cNvPicPr>
            <a:picLocks noChangeAspect="1" noChangeArrowheads="1"/>
          </p:cNvPicPr>
          <p:nvPr/>
        </p:nvPicPr>
        <p:blipFill>
          <a:blip r:embed="rId2"/>
          <a:srcRect/>
          <a:stretch>
            <a:fillRect/>
          </a:stretch>
        </p:blipFill>
        <p:spPr bwMode="auto">
          <a:xfrm>
            <a:off x="285720" y="642918"/>
            <a:ext cx="8572560"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10" name="Picture 2"/>
          <p:cNvPicPr>
            <a:picLocks noChangeAspect="1" noChangeArrowheads="1"/>
          </p:cNvPicPr>
          <p:nvPr/>
        </p:nvPicPr>
        <p:blipFill>
          <a:blip r:embed="rId2"/>
          <a:srcRect/>
          <a:stretch>
            <a:fillRect/>
          </a:stretch>
        </p:blipFill>
        <p:spPr bwMode="auto">
          <a:xfrm>
            <a:off x="285720" y="500042"/>
            <a:ext cx="8643998"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85728"/>
            <a:ext cx="8786874" cy="1138773"/>
          </a:xfrm>
          <a:prstGeom prst="rect">
            <a:avLst/>
          </a:prstGeom>
        </p:spPr>
        <p:txBody>
          <a:bodyPr wrap="square">
            <a:spAutoFit/>
          </a:bodyPr>
          <a:lstStyle/>
          <a:p>
            <a:pPr algn="just"/>
            <a:r>
              <a:rPr lang="fr-FR" dirty="0" smtClean="0">
                <a:solidFill>
                  <a:srgbClr val="C00000"/>
                </a:solidFill>
              </a:rPr>
              <a:t>« En 2001, 30% du PNB des États-Unis reposait sur des produits issus des recherches en mécanique quantique » </a:t>
            </a:r>
            <a:r>
              <a:rPr lang="fr-FR" sz="2000" dirty="0" smtClean="0">
                <a:solidFill>
                  <a:srgbClr val="C00000"/>
                </a:solidFill>
              </a:rPr>
              <a:t>d’après M. </a:t>
            </a:r>
            <a:r>
              <a:rPr lang="fr-FR" sz="2000" dirty="0" err="1" smtClean="0">
                <a:solidFill>
                  <a:srgbClr val="C00000"/>
                </a:solidFill>
              </a:rPr>
              <a:t>Tegmark</a:t>
            </a:r>
            <a:r>
              <a:rPr lang="fr-FR" sz="2000" dirty="0" smtClean="0">
                <a:solidFill>
                  <a:srgbClr val="C00000"/>
                </a:solidFill>
              </a:rPr>
              <a:t> et J. </a:t>
            </a:r>
            <a:r>
              <a:rPr lang="fr-FR" sz="2000" dirty="0" err="1" smtClean="0">
                <a:solidFill>
                  <a:srgbClr val="C00000"/>
                </a:solidFill>
              </a:rPr>
              <a:t>A.Wheeler</a:t>
            </a:r>
            <a:r>
              <a:rPr lang="fr-FR" sz="2000" dirty="0" smtClean="0">
                <a:solidFill>
                  <a:srgbClr val="C00000"/>
                </a:solidFill>
              </a:rPr>
              <a:t> dans </a:t>
            </a:r>
            <a:r>
              <a:rPr lang="fr-FR" sz="2000" i="1" dirty="0" smtClean="0">
                <a:solidFill>
                  <a:srgbClr val="C00000"/>
                </a:solidFill>
              </a:rPr>
              <a:t>L’actualité.com, 30 mars 2006 </a:t>
            </a:r>
            <a:endParaRPr lang="fr-FR" dirty="0">
              <a:solidFill>
                <a:srgbClr val="C00000"/>
              </a:solidFill>
            </a:endParaRPr>
          </a:p>
        </p:txBody>
      </p:sp>
      <p:sp>
        <p:nvSpPr>
          <p:cNvPr id="3" name="Rectangle 2"/>
          <p:cNvSpPr/>
          <p:nvPr/>
        </p:nvSpPr>
        <p:spPr>
          <a:xfrm>
            <a:off x="214282" y="2072240"/>
            <a:ext cx="7286676" cy="3693319"/>
          </a:xfrm>
          <a:prstGeom prst="rect">
            <a:avLst/>
          </a:prstGeom>
        </p:spPr>
        <p:txBody>
          <a:bodyPr wrap="square">
            <a:spAutoFit/>
          </a:bodyPr>
          <a:lstStyle/>
          <a:p>
            <a:r>
              <a:rPr lang="en-US" dirty="0" smtClean="0">
                <a:solidFill>
                  <a:srgbClr val="FF0000"/>
                </a:solidFill>
              </a:rPr>
              <a:t>Transistor </a:t>
            </a:r>
            <a:r>
              <a:rPr lang="en-US" sz="2000" dirty="0" smtClean="0">
                <a:solidFill>
                  <a:srgbClr val="FF0000"/>
                </a:solidFill>
              </a:rPr>
              <a:t>(1948) </a:t>
            </a:r>
            <a:r>
              <a:rPr lang="en-US" sz="1800" dirty="0" smtClean="0"/>
              <a:t>( J. Bardeen, W. Brattain, J. Shockley, Bell laboratories prix Nobel 1954) </a:t>
            </a:r>
            <a:endParaRPr lang="en-US" dirty="0" smtClean="0"/>
          </a:p>
          <a:p>
            <a:r>
              <a:rPr lang="fr-FR" dirty="0" smtClean="0"/>
              <a:t>    circuit intégré , </a:t>
            </a:r>
          </a:p>
          <a:p>
            <a:r>
              <a:rPr lang="fr-FR" dirty="0" smtClean="0"/>
              <a:t>		  Microprocesseur , ordinateur personnel, </a:t>
            </a:r>
          </a:p>
          <a:p>
            <a:r>
              <a:rPr lang="fr-FR" dirty="0" smtClean="0">
                <a:solidFill>
                  <a:srgbClr val="FF0000"/>
                </a:solidFill>
              </a:rPr>
              <a:t>Laser (1960):    </a:t>
            </a:r>
            <a:r>
              <a:rPr lang="fr-FR" dirty="0" smtClean="0"/>
              <a:t> Télécommunications optiques</a:t>
            </a:r>
          </a:p>
          <a:p>
            <a:r>
              <a:rPr lang="fr-FR" dirty="0" smtClean="0"/>
              <a:t> </a:t>
            </a:r>
          </a:p>
          <a:p>
            <a:endParaRPr lang="fr-FR" dirty="0" smtClean="0"/>
          </a:p>
          <a:p>
            <a:r>
              <a:rPr lang="fr-FR" dirty="0" smtClean="0">
                <a:solidFill>
                  <a:srgbClr val="0070C0"/>
                </a:solidFill>
              </a:rPr>
              <a:t>                                               </a:t>
            </a:r>
            <a:r>
              <a:rPr lang="fr-FR" b="1" dirty="0" smtClean="0">
                <a:solidFill>
                  <a:srgbClr val="0070C0"/>
                </a:solidFill>
              </a:rPr>
              <a:t>Futur : </a:t>
            </a:r>
          </a:p>
          <a:p>
            <a:r>
              <a:rPr lang="fr-FR" dirty="0" smtClean="0">
                <a:solidFill>
                  <a:srgbClr val="C00000"/>
                </a:solidFill>
              </a:rPr>
              <a:t>Ordinateur quantique,   Cryptographie quantique,? </a:t>
            </a:r>
            <a:endParaRPr lang="fr-FR" b="1" dirty="0" smtClean="0">
              <a:solidFill>
                <a:srgbClr val="C00000"/>
              </a:solidFill>
            </a:endParaRPr>
          </a:p>
          <a:p>
            <a:endParaRPr lang="fr-FR" dirty="0"/>
          </a:p>
        </p:txBody>
      </p:sp>
      <p:sp>
        <p:nvSpPr>
          <p:cNvPr id="4" name="Rectangle 3"/>
          <p:cNvSpPr/>
          <p:nvPr/>
        </p:nvSpPr>
        <p:spPr>
          <a:xfrm>
            <a:off x="7786710" y="3253087"/>
            <a:ext cx="1122423" cy="461665"/>
          </a:xfrm>
          <a:prstGeom prst="rect">
            <a:avLst/>
          </a:prstGeom>
        </p:spPr>
        <p:txBody>
          <a:bodyPr wrap="none">
            <a:spAutoFit/>
          </a:bodyPr>
          <a:lstStyle/>
          <a:p>
            <a:r>
              <a:rPr lang="fr-FR" dirty="0" smtClean="0">
                <a:solidFill>
                  <a:srgbClr val="00B050"/>
                </a:solidFill>
              </a:rPr>
              <a:t>internet</a:t>
            </a:r>
            <a:endParaRPr lang="fr-FR" dirty="0">
              <a:solidFill>
                <a:srgbClr val="00B050"/>
              </a:solidFill>
            </a:endParaRPr>
          </a:p>
        </p:txBody>
      </p:sp>
      <p:sp>
        <p:nvSpPr>
          <p:cNvPr id="5" name="Rectangle 4"/>
          <p:cNvSpPr/>
          <p:nvPr/>
        </p:nvSpPr>
        <p:spPr>
          <a:xfrm>
            <a:off x="642910" y="1610013"/>
            <a:ext cx="8215370" cy="461665"/>
          </a:xfrm>
          <a:prstGeom prst="rect">
            <a:avLst/>
          </a:prstGeom>
        </p:spPr>
        <p:txBody>
          <a:bodyPr wrap="square">
            <a:spAutoFit/>
          </a:bodyPr>
          <a:lstStyle/>
          <a:p>
            <a:r>
              <a:rPr lang="fr-FR" b="1" dirty="0" smtClean="0">
                <a:solidFill>
                  <a:srgbClr val="0070C0"/>
                </a:solidFill>
              </a:rPr>
              <a:t>Réalisations technologiques majeures du 20ème siècle </a:t>
            </a:r>
            <a:endParaRPr lang="fr-FR" b="1" dirty="0">
              <a:solidFill>
                <a:srgbClr val="0070C0"/>
              </a:solidFill>
            </a:endParaRPr>
          </a:p>
        </p:txBody>
      </p:sp>
      <p:sp>
        <p:nvSpPr>
          <p:cNvPr id="6" name="Flèche droite 5"/>
          <p:cNvSpPr/>
          <p:nvPr/>
        </p:nvSpPr>
        <p:spPr>
          <a:xfrm>
            <a:off x="285720" y="2928934"/>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1928794" y="3286124"/>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7500958" y="3571876"/>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7500958" y="3429000"/>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2"/>
          </p:nvPr>
        </p:nvSpPr>
        <p:spPr/>
        <p:txBody>
          <a:bodyPr/>
          <a:lstStyle/>
          <a:p>
            <a:fld id="{C2BE143F-8D5D-4FA3-954B-18864489752D}" type="slidenum">
              <a:rPr lang="fr-FR"/>
              <a:pPr/>
              <a:t>6</a:t>
            </a:fld>
            <a:endParaRPr lang="fr-FR"/>
          </a:p>
        </p:txBody>
      </p:sp>
      <p:sp>
        <p:nvSpPr>
          <p:cNvPr id="20486" name="Text Box 6"/>
          <p:cNvSpPr txBox="1">
            <a:spLocks noChangeArrowheads="1"/>
          </p:cNvSpPr>
          <p:nvPr/>
        </p:nvSpPr>
        <p:spPr bwMode="auto">
          <a:xfrm>
            <a:off x="236538" y="642918"/>
            <a:ext cx="4119562" cy="6107161"/>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dirty="0">
                <a:solidFill>
                  <a:srgbClr val="FF0000"/>
                </a:solidFill>
                <a:cs typeface="Arial" charset="0"/>
              </a:rPr>
              <a:t>R. Millikan (vers 1906)</a:t>
            </a:r>
          </a:p>
          <a:p>
            <a:pPr algn="l" eaLnBrk="0" hangingPunct="0">
              <a:spcBef>
                <a:spcPct val="50000"/>
              </a:spcBef>
              <a:buFont typeface="Wingdings" pitchFamily="2" charset="2"/>
              <a:buNone/>
            </a:pPr>
            <a:r>
              <a:rPr lang="fr-FR" dirty="0">
                <a:cs typeface="Arial" charset="0"/>
              </a:rPr>
              <a:t>gouttes d’huile chargées placées dans un champ électrique uniforme.</a:t>
            </a:r>
          </a:p>
          <a:p>
            <a:pPr algn="just" eaLnBrk="0" hangingPunct="0">
              <a:spcBef>
                <a:spcPct val="50000"/>
              </a:spcBef>
              <a:buFont typeface="Wingdings" pitchFamily="2" charset="2"/>
              <a:buNone/>
            </a:pPr>
            <a:r>
              <a:rPr lang="fr-FR" dirty="0">
                <a:cs typeface="Arial" charset="0"/>
              </a:rPr>
              <a:t>la charge électrique des gouttes est un multiple de la charge de l’électron :</a:t>
            </a:r>
          </a:p>
          <a:p>
            <a:pPr algn="just" eaLnBrk="0" hangingPunct="0">
              <a:spcBef>
                <a:spcPct val="50000"/>
              </a:spcBef>
              <a:buFont typeface="Wingdings" pitchFamily="2" charset="2"/>
              <a:buNone/>
            </a:pPr>
            <a:r>
              <a:rPr lang="fr-FR" dirty="0">
                <a:cs typeface="Arial" charset="0"/>
              </a:rPr>
              <a:t>	</a:t>
            </a:r>
            <a:r>
              <a:rPr lang="fr-FR" sz="2800" i="1" dirty="0">
                <a:solidFill>
                  <a:schemeClr val="accent2"/>
                </a:solidFill>
                <a:latin typeface="Times New Roman" pitchFamily="18" charset="0"/>
                <a:cs typeface="Times New Roman" pitchFamily="18" charset="0"/>
              </a:rPr>
              <a:t>|q| = n |e</a:t>
            </a:r>
            <a:r>
              <a:rPr lang="fr-FR" sz="2800" i="1" dirty="0" smtClean="0">
                <a:solidFill>
                  <a:schemeClr val="accent2"/>
                </a:solidFill>
                <a:latin typeface="Times New Roman" pitchFamily="18" charset="0"/>
                <a:cs typeface="Times New Roman" pitchFamily="18" charset="0"/>
              </a:rPr>
              <a:t>|</a:t>
            </a:r>
            <a:endParaRPr lang="fr-FR" dirty="0" smtClean="0">
              <a:cs typeface="Arial" charset="0"/>
            </a:endParaRPr>
          </a:p>
          <a:p>
            <a:pPr algn="l" eaLnBrk="0" hangingPunct="0">
              <a:spcBef>
                <a:spcPct val="50000"/>
              </a:spcBef>
              <a:buFont typeface="Wingdings" pitchFamily="2" charset="2"/>
              <a:buNone/>
            </a:pPr>
            <a:r>
              <a:rPr lang="fr-FR" dirty="0" smtClean="0">
                <a:solidFill>
                  <a:srgbClr val="FF0000"/>
                </a:solidFill>
                <a:cs typeface="Arial" charset="0"/>
              </a:rPr>
              <a:t>valeur </a:t>
            </a:r>
            <a:r>
              <a:rPr lang="fr-FR" dirty="0">
                <a:solidFill>
                  <a:srgbClr val="FF0000"/>
                </a:solidFill>
                <a:cs typeface="Arial" charset="0"/>
              </a:rPr>
              <a:t>de la charge + résultats de Thomson =&gt; masse de l’électron</a:t>
            </a:r>
            <a:r>
              <a:rPr lang="fr-FR" dirty="0" smtClean="0">
                <a:solidFill>
                  <a:srgbClr val="FF0000"/>
                </a:solidFill>
                <a:cs typeface="Arial" charset="0"/>
              </a:rPr>
              <a:t>.</a:t>
            </a:r>
          </a:p>
          <a:p>
            <a:pPr algn="l" eaLnBrk="0" hangingPunct="0">
              <a:spcBef>
                <a:spcPct val="50000"/>
              </a:spcBef>
              <a:buFont typeface="Wingdings" pitchFamily="2" charset="2"/>
              <a:buNone/>
            </a:pPr>
            <a:endParaRPr lang="fr-FR" dirty="0" smtClean="0">
              <a:solidFill>
                <a:srgbClr val="FF0000"/>
              </a:solidFill>
              <a:cs typeface="Arial" charset="0"/>
            </a:endParaRPr>
          </a:p>
          <a:p>
            <a:pPr algn="l" eaLnBrk="0" hangingPunct="0">
              <a:spcBef>
                <a:spcPct val="50000"/>
              </a:spcBef>
              <a:buFont typeface="Wingdings" pitchFamily="2" charset="2"/>
              <a:buNone/>
            </a:pPr>
            <a:endParaRPr lang="fr-FR" dirty="0">
              <a:solidFill>
                <a:srgbClr val="FF0000"/>
              </a:solidFill>
              <a:cs typeface="Arial" charset="0"/>
            </a:endParaRPr>
          </a:p>
        </p:txBody>
      </p:sp>
      <p:pic>
        <p:nvPicPr>
          <p:cNvPr id="20488" name="Picture 8"/>
          <p:cNvPicPr>
            <a:picLocks noChangeAspect="1" noChangeArrowheads="1"/>
          </p:cNvPicPr>
          <p:nvPr/>
        </p:nvPicPr>
        <p:blipFill>
          <a:blip r:embed="rId2"/>
          <a:srcRect/>
          <a:stretch>
            <a:fillRect/>
          </a:stretch>
        </p:blipFill>
        <p:spPr bwMode="auto">
          <a:xfrm>
            <a:off x="4356100" y="692150"/>
            <a:ext cx="4572000" cy="2838450"/>
          </a:xfrm>
          <a:prstGeom prst="rect">
            <a:avLst/>
          </a:prstGeom>
          <a:noFill/>
        </p:spPr>
      </p:pic>
      <p:sp>
        <p:nvSpPr>
          <p:cNvPr id="20493" name="Text Box 13"/>
          <p:cNvSpPr txBox="1">
            <a:spLocks noChangeArrowheads="1"/>
          </p:cNvSpPr>
          <p:nvPr/>
        </p:nvSpPr>
        <p:spPr bwMode="auto">
          <a:xfrm>
            <a:off x="682625" y="188913"/>
            <a:ext cx="7777163" cy="469900"/>
          </a:xfrm>
          <a:prstGeom prst="rect">
            <a:avLst/>
          </a:prstGeom>
          <a:noFill/>
          <a:ln w="9525">
            <a:noFill/>
            <a:miter lim="800000"/>
            <a:headEnd/>
            <a:tailEnd/>
          </a:ln>
          <a:effectLst/>
        </p:spPr>
        <p:txBody>
          <a:bodyPr lIns="104498" tIns="52249" rIns="104498" bIns="52249">
            <a:spAutoFit/>
          </a:bodyPr>
          <a:lstStyle/>
          <a:p>
            <a:pPr eaLnBrk="0" hangingPunct="0">
              <a:spcBef>
                <a:spcPct val="50000"/>
              </a:spcBef>
            </a:pPr>
            <a:r>
              <a:rPr lang="fr-FR" sz="2400" b="1">
                <a:solidFill>
                  <a:schemeClr val="accent2"/>
                </a:solidFill>
                <a:cs typeface="Arial" charset="0"/>
              </a:rPr>
              <a:t>L’électron comme une particule élémentaire</a:t>
            </a:r>
          </a:p>
        </p:txBody>
      </p:sp>
      <p:sp>
        <p:nvSpPr>
          <p:cNvPr id="20494" name="Text Box 14"/>
          <p:cNvSpPr txBox="1">
            <a:spLocks noChangeArrowheads="1"/>
          </p:cNvSpPr>
          <p:nvPr/>
        </p:nvSpPr>
        <p:spPr bwMode="auto">
          <a:xfrm>
            <a:off x="4846638" y="3808413"/>
            <a:ext cx="1238250" cy="366712"/>
          </a:xfrm>
          <a:prstGeom prst="rect">
            <a:avLst/>
          </a:prstGeom>
          <a:noFill/>
          <a:ln w="9525">
            <a:noFill/>
            <a:miter lim="800000"/>
            <a:headEnd/>
            <a:tailEnd/>
          </a:ln>
          <a:effectLst/>
        </p:spPr>
        <p:txBody>
          <a:bodyPr wrap="none">
            <a:spAutoFit/>
          </a:bodyPr>
          <a:lstStyle/>
          <a:p>
            <a:pPr algn="l"/>
            <a:r>
              <a:rPr lang="fr-FR"/>
              <a:t>chute libre</a:t>
            </a:r>
          </a:p>
        </p:txBody>
      </p:sp>
      <p:sp>
        <p:nvSpPr>
          <p:cNvPr id="20495" name="Text Box 15"/>
          <p:cNvSpPr txBox="1">
            <a:spLocks noChangeArrowheads="1"/>
          </p:cNvSpPr>
          <p:nvPr/>
        </p:nvSpPr>
        <p:spPr bwMode="auto">
          <a:xfrm>
            <a:off x="6372225" y="3500438"/>
            <a:ext cx="2178050" cy="641350"/>
          </a:xfrm>
          <a:prstGeom prst="rect">
            <a:avLst/>
          </a:prstGeom>
          <a:noFill/>
          <a:ln w="9525">
            <a:noFill/>
            <a:miter lim="800000"/>
            <a:headEnd/>
            <a:tailEnd/>
          </a:ln>
          <a:effectLst/>
        </p:spPr>
        <p:txBody>
          <a:bodyPr wrap="none">
            <a:spAutoFit/>
          </a:bodyPr>
          <a:lstStyle/>
          <a:p>
            <a:pPr algn="l"/>
            <a:r>
              <a:rPr lang="fr-FR" dirty="0"/>
              <a:t>chute libre stoppée </a:t>
            </a:r>
          </a:p>
          <a:p>
            <a:pPr algn="l"/>
            <a:r>
              <a:rPr lang="fr-FR" dirty="0" err="1"/>
              <a:t>électrostatiquement</a:t>
            </a:r>
            <a:endParaRPr lang="fr-FR" dirty="0"/>
          </a:p>
        </p:txBody>
      </p:sp>
      <p:sp>
        <p:nvSpPr>
          <p:cNvPr id="20496" name="Text Box 16"/>
          <p:cNvSpPr txBox="1">
            <a:spLocks noChangeArrowheads="1"/>
          </p:cNvSpPr>
          <p:nvPr/>
        </p:nvSpPr>
        <p:spPr bwMode="auto">
          <a:xfrm>
            <a:off x="6325440" y="6040438"/>
            <a:ext cx="2818592" cy="707886"/>
          </a:xfrm>
          <a:prstGeom prst="rect">
            <a:avLst/>
          </a:prstGeom>
          <a:noFill/>
          <a:ln w="9525">
            <a:noFill/>
            <a:miter lim="800000"/>
            <a:headEnd/>
            <a:tailEnd/>
          </a:ln>
          <a:effectLst/>
        </p:spPr>
        <p:txBody>
          <a:bodyPr wrap="none">
            <a:spAutoFit/>
          </a:bodyPr>
          <a:lstStyle/>
          <a:p>
            <a:pPr algn="l"/>
            <a:r>
              <a:rPr lang="fr-FR" sz="2000" dirty="0">
                <a:solidFill>
                  <a:srgbClr val="008000"/>
                </a:solidFill>
              </a:rPr>
              <a:t>La charge à appliquer est </a:t>
            </a:r>
          </a:p>
          <a:p>
            <a:pPr algn="l"/>
            <a:r>
              <a:rPr lang="fr-FR" sz="2000" dirty="0">
                <a:solidFill>
                  <a:srgbClr val="008000"/>
                </a:solidFill>
              </a:rPr>
              <a:t>un multiple entier de </a:t>
            </a:r>
            <a:r>
              <a:rPr lang="fr-FR" sz="2000" b="1" i="1" dirty="0">
                <a:solidFill>
                  <a:srgbClr val="008000"/>
                </a:solidFill>
              </a:rPr>
              <a:t>e</a:t>
            </a:r>
          </a:p>
        </p:txBody>
      </p:sp>
      <p:grpSp>
        <p:nvGrpSpPr>
          <p:cNvPr id="2" name="Group 18"/>
          <p:cNvGrpSpPr>
            <a:grpSpLocks/>
          </p:cNvGrpSpPr>
          <p:nvPr/>
        </p:nvGrpSpPr>
        <p:grpSpPr bwMode="auto">
          <a:xfrm>
            <a:off x="4500563" y="4221163"/>
            <a:ext cx="3889375" cy="1892300"/>
            <a:chOff x="2835" y="2659"/>
            <a:chExt cx="2450" cy="1192"/>
          </a:xfrm>
        </p:grpSpPr>
        <p:pic>
          <p:nvPicPr>
            <p:cNvPr id="20489" name="Picture 9"/>
            <p:cNvPicPr>
              <a:picLocks noChangeAspect="1" noChangeArrowheads="1"/>
            </p:cNvPicPr>
            <p:nvPr/>
          </p:nvPicPr>
          <p:blipFill>
            <a:blip r:embed="rId3"/>
            <a:srcRect/>
            <a:stretch>
              <a:fillRect/>
            </a:stretch>
          </p:blipFill>
          <p:spPr bwMode="auto">
            <a:xfrm>
              <a:off x="2835" y="2659"/>
              <a:ext cx="2450" cy="1192"/>
            </a:xfrm>
            <a:prstGeom prst="rect">
              <a:avLst/>
            </a:prstGeom>
            <a:noFill/>
            <a:ln w="9525">
              <a:noFill/>
              <a:miter lim="800000"/>
              <a:headEnd/>
              <a:tailEnd/>
            </a:ln>
            <a:effectLst/>
          </p:spPr>
        </p:pic>
        <p:sp>
          <p:nvSpPr>
            <p:cNvPr id="20497" name="Rectangle 17"/>
            <p:cNvSpPr>
              <a:spLocks noChangeArrowheads="1"/>
            </p:cNvSpPr>
            <p:nvPr/>
          </p:nvSpPr>
          <p:spPr bwMode="auto">
            <a:xfrm>
              <a:off x="4650" y="3294"/>
              <a:ext cx="272" cy="227"/>
            </a:xfrm>
            <a:prstGeom prst="rect">
              <a:avLst/>
            </a:prstGeom>
            <a:solidFill>
              <a:srgbClr val="B2B2B2"/>
            </a:solidFill>
            <a:ln w="9525">
              <a:noFill/>
              <a:miter lim="800000"/>
              <a:headEnd/>
              <a:tailEnd/>
            </a:ln>
            <a:effectLst/>
          </p:spPr>
          <p:txBody>
            <a:bodyPr wrap="none" anchor="ctr"/>
            <a:lstStyle/>
            <a:p>
              <a:endParaRPr lang="fr-FR"/>
            </a:p>
          </p:txBody>
        </p:sp>
      </p:grpSp>
      <p:sp>
        <p:nvSpPr>
          <p:cNvPr id="13" name="Text Box 11"/>
          <p:cNvSpPr txBox="1">
            <a:spLocks noChangeArrowheads="1"/>
          </p:cNvSpPr>
          <p:nvPr/>
        </p:nvSpPr>
        <p:spPr bwMode="auto">
          <a:xfrm>
            <a:off x="973138" y="5546747"/>
            <a:ext cx="2527292" cy="954087"/>
          </a:xfrm>
          <a:prstGeom prst="rect">
            <a:avLst/>
          </a:prstGeom>
          <a:noFill/>
          <a:ln w="9525">
            <a:solidFill>
              <a:srgbClr val="008000"/>
            </a:solidFill>
            <a:miter lim="800000"/>
            <a:headEnd/>
            <a:tailEnd/>
          </a:ln>
          <a:effectLst/>
        </p:spPr>
        <p:txBody>
          <a:bodyPr wrap="square">
            <a:spAutoFit/>
          </a:bodyPr>
          <a:lstStyle/>
          <a:p>
            <a:pPr algn="l"/>
            <a:r>
              <a:rPr lang="fr-FR" sz="2400" i="1" dirty="0">
                <a:solidFill>
                  <a:srgbClr val="9900CC"/>
                </a:solidFill>
                <a:latin typeface="Times New Roman" pitchFamily="18" charset="0"/>
                <a:cs typeface="Times New Roman" pitchFamily="18" charset="0"/>
              </a:rPr>
              <a:t>e</a:t>
            </a:r>
            <a:r>
              <a:rPr lang="fr-FR" sz="2400" dirty="0">
                <a:solidFill>
                  <a:srgbClr val="9900CC"/>
                </a:solidFill>
                <a:latin typeface="Times New Roman" pitchFamily="18" charset="0"/>
                <a:cs typeface="Times New Roman" pitchFamily="18" charset="0"/>
              </a:rPr>
              <a:t> =</a:t>
            </a:r>
            <a:r>
              <a:rPr lang="fr-FR" b="1" dirty="0">
                <a:solidFill>
                  <a:srgbClr val="9900CC"/>
                </a:solidFill>
              </a:rPr>
              <a:t> </a:t>
            </a:r>
            <a:r>
              <a:rPr lang="fr-FR" dirty="0">
                <a:solidFill>
                  <a:srgbClr val="9900CC"/>
                </a:solidFill>
              </a:rPr>
              <a:t>1,602</a:t>
            </a:r>
            <a:r>
              <a:rPr lang="fr-FR" sz="1200" dirty="0">
                <a:solidFill>
                  <a:srgbClr val="9900CC"/>
                </a:solidFill>
              </a:rPr>
              <a:t>x</a:t>
            </a:r>
            <a:r>
              <a:rPr lang="fr-FR" dirty="0">
                <a:solidFill>
                  <a:srgbClr val="9900CC"/>
                </a:solidFill>
              </a:rPr>
              <a:t>10</a:t>
            </a:r>
            <a:r>
              <a:rPr lang="fr-FR" baseline="30000" dirty="0">
                <a:solidFill>
                  <a:srgbClr val="9900CC"/>
                </a:solidFill>
              </a:rPr>
              <a:t>-19</a:t>
            </a:r>
            <a:r>
              <a:rPr lang="fr-FR" dirty="0">
                <a:solidFill>
                  <a:srgbClr val="9900CC"/>
                </a:solidFill>
              </a:rPr>
              <a:t> C</a:t>
            </a:r>
          </a:p>
          <a:p>
            <a:pPr algn="l"/>
            <a:endParaRPr lang="fr-FR" sz="800" b="1" dirty="0">
              <a:solidFill>
                <a:srgbClr val="9900CC"/>
              </a:solidFill>
            </a:endParaRPr>
          </a:p>
          <a:p>
            <a:pPr algn="l"/>
            <a:r>
              <a:rPr lang="fr-FR" sz="2400" i="1" dirty="0">
                <a:solidFill>
                  <a:srgbClr val="9900CC"/>
                </a:solidFill>
                <a:latin typeface="Times New Roman" pitchFamily="18" charset="0"/>
                <a:cs typeface="Times New Roman" pitchFamily="18" charset="0"/>
              </a:rPr>
              <a:t>m</a:t>
            </a:r>
            <a:r>
              <a:rPr lang="fr-FR" sz="2400" i="1" baseline="-25000" dirty="0">
                <a:solidFill>
                  <a:srgbClr val="9900CC"/>
                </a:solidFill>
                <a:latin typeface="Times New Roman" pitchFamily="18" charset="0"/>
                <a:cs typeface="Times New Roman" pitchFamily="18" charset="0"/>
              </a:rPr>
              <a:t>e</a:t>
            </a:r>
            <a:r>
              <a:rPr lang="fr-FR" sz="2400" dirty="0">
                <a:solidFill>
                  <a:srgbClr val="9900CC"/>
                </a:solidFill>
                <a:latin typeface="Times New Roman" pitchFamily="18" charset="0"/>
                <a:cs typeface="Times New Roman" pitchFamily="18" charset="0"/>
              </a:rPr>
              <a:t>=</a:t>
            </a:r>
            <a:r>
              <a:rPr lang="fr-FR" b="1" dirty="0">
                <a:solidFill>
                  <a:srgbClr val="9900CC"/>
                </a:solidFill>
              </a:rPr>
              <a:t> </a:t>
            </a:r>
            <a:r>
              <a:rPr lang="fr-FR" dirty="0">
                <a:solidFill>
                  <a:srgbClr val="9900CC"/>
                </a:solidFill>
              </a:rPr>
              <a:t>9,109</a:t>
            </a:r>
            <a:r>
              <a:rPr lang="fr-FR" sz="1200" dirty="0">
                <a:solidFill>
                  <a:srgbClr val="9900CC"/>
                </a:solidFill>
              </a:rPr>
              <a:t>x</a:t>
            </a:r>
            <a:r>
              <a:rPr lang="fr-FR" dirty="0">
                <a:solidFill>
                  <a:srgbClr val="9900CC"/>
                </a:solidFill>
              </a:rPr>
              <a:t>10</a:t>
            </a:r>
            <a:r>
              <a:rPr lang="fr-FR" baseline="30000" dirty="0">
                <a:solidFill>
                  <a:srgbClr val="9900CC"/>
                </a:solidFill>
              </a:rPr>
              <a:t>-31</a:t>
            </a:r>
            <a:r>
              <a:rPr lang="fr-FR" dirty="0">
                <a:solidFill>
                  <a:srgbClr val="9900CC"/>
                </a:solidFill>
              </a:rPr>
              <a:t> kg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42844" y="274638"/>
            <a:ext cx="8135937" cy="725470"/>
          </a:xfrm>
          <a:prstGeom prst="rect">
            <a:avLst/>
          </a:prstGeom>
        </p:spPr>
        <p:txBody>
          <a:bodyPr rtlCol="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0" cap="none" spc="0" normalizeH="0" baseline="0" noProof="0" dirty="0" smtClean="0">
                <a:ln>
                  <a:noFill/>
                </a:ln>
                <a:solidFill>
                  <a:srgbClr val="C00000"/>
                </a:solidFill>
                <a:effectLst/>
                <a:uLnTx/>
                <a:uFillTx/>
                <a:latin typeface="+mj-lt"/>
                <a:ea typeface="+mj-ea"/>
                <a:cs typeface="+mj-cs"/>
              </a:rPr>
              <a:t>Un ordinateur </a:t>
            </a:r>
            <a:r>
              <a:rPr kumimoji="0" lang="fr-FR" sz="3600" b="0" i="0" u="none" strike="noStrike" kern="0" cap="none" spc="0" normalizeH="0" baseline="0" noProof="0" dirty="0" smtClean="0">
                <a:ln>
                  <a:noFill/>
                </a:ln>
                <a:solidFill>
                  <a:schemeClr val="accent1">
                    <a:tint val="88000"/>
                    <a:satMod val="150000"/>
                  </a:schemeClr>
                </a:solidFill>
                <a:effectLst/>
                <a:uLnTx/>
                <a:uFillTx/>
                <a:latin typeface="+mj-lt"/>
                <a:ea typeface="+mj-ea"/>
                <a:cs typeface="+mj-cs"/>
              </a:rPr>
              <a:t>… un peu simpliste</a:t>
            </a:r>
          </a:p>
        </p:txBody>
      </p:sp>
      <p:pic>
        <p:nvPicPr>
          <p:cNvPr id="3" name="Picture 2"/>
          <p:cNvPicPr>
            <a:picLocks noChangeAspect="1" noChangeArrowheads="1"/>
          </p:cNvPicPr>
          <p:nvPr/>
        </p:nvPicPr>
        <p:blipFill>
          <a:blip r:embed="rId2"/>
          <a:srcRect/>
          <a:stretch>
            <a:fillRect/>
          </a:stretch>
        </p:blipFill>
        <p:spPr bwMode="auto">
          <a:xfrm>
            <a:off x="571472" y="1071546"/>
            <a:ext cx="3598862" cy="1567821"/>
          </a:xfrm>
          <a:prstGeom prst="rect">
            <a:avLst/>
          </a:prstGeom>
          <a:noFill/>
          <a:ln w="9525">
            <a:noFill/>
            <a:miter lim="800000"/>
            <a:headEnd/>
            <a:tailEnd/>
          </a:ln>
        </p:spPr>
      </p:pic>
      <p:sp>
        <p:nvSpPr>
          <p:cNvPr id="4" name="ZoneTexte 15"/>
          <p:cNvSpPr txBox="1">
            <a:spLocks noChangeArrowheads="1"/>
          </p:cNvSpPr>
          <p:nvPr/>
        </p:nvSpPr>
        <p:spPr bwMode="auto">
          <a:xfrm>
            <a:off x="1470030" y="2928934"/>
            <a:ext cx="3887788" cy="400110"/>
          </a:xfrm>
          <a:prstGeom prst="rect">
            <a:avLst/>
          </a:prstGeom>
          <a:noFill/>
          <a:ln w="9525">
            <a:noFill/>
            <a:miter lim="800000"/>
            <a:headEnd/>
            <a:tailEnd/>
          </a:ln>
        </p:spPr>
        <p:txBody>
          <a:bodyPr wrap="square">
            <a:spAutoFit/>
          </a:bodyPr>
          <a:lstStyle/>
          <a:p>
            <a:r>
              <a:rPr lang="fr-FR" sz="2000" dirty="0"/>
              <a:t>Information binaire : </a:t>
            </a:r>
            <a:r>
              <a:rPr lang="fr-FR" sz="2000" b="1" dirty="0">
                <a:solidFill>
                  <a:srgbClr val="C00000"/>
                </a:solidFill>
              </a:rPr>
              <a:t>BIT</a:t>
            </a:r>
          </a:p>
        </p:txBody>
      </p:sp>
      <p:cxnSp>
        <p:nvCxnSpPr>
          <p:cNvPr id="5" name="Connecteur droit avec flèche 4"/>
          <p:cNvCxnSpPr/>
          <p:nvPr/>
        </p:nvCxnSpPr>
        <p:spPr>
          <a:xfrm rot="16200000" flipV="1">
            <a:off x="2071670" y="2643182"/>
            <a:ext cx="42862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rot="5400000" flipH="1" flipV="1">
            <a:off x="3286909" y="2642389"/>
            <a:ext cx="428628"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Espace réservé du contenu 2"/>
          <p:cNvSpPr txBox="1">
            <a:spLocks/>
          </p:cNvSpPr>
          <p:nvPr/>
        </p:nvSpPr>
        <p:spPr>
          <a:xfrm>
            <a:off x="4448219" y="3500438"/>
            <a:ext cx="4338623" cy="164307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2" pitchFamily="18" charset="2"/>
              <a:buNone/>
              <a:tabLst/>
              <a:defRPr/>
            </a:pPr>
            <a:r>
              <a:rPr kumimoji="0" lang="fr-FR" sz="2000" b="0" i="0" u="none" strike="noStrike" kern="0" cap="none" spc="0" normalizeH="0" baseline="0" noProof="0" dirty="0" smtClean="0">
                <a:ln>
                  <a:noFill/>
                </a:ln>
                <a:solidFill>
                  <a:srgbClr val="002060"/>
                </a:solidFill>
                <a:effectLst/>
                <a:uLnTx/>
                <a:uFillTx/>
                <a:latin typeface="+mn-lt"/>
                <a:ea typeface="Calibri" pitchFamily="34" charset="0"/>
                <a:cs typeface="Calibri" pitchFamily="34" charset="0"/>
              </a:rPr>
              <a:t>Le bit « classique » : </a:t>
            </a:r>
            <a:r>
              <a:rPr kumimoji="0" lang="fr-FR" sz="2000" b="0" i="0" u="none" strike="noStrike" kern="0" cap="none" spc="0" normalizeH="0" baseline="0" noProof="0" dirty="0" smtClean="0">
                <a:ln>
                  <a:noFill/>
                </a:ln>
                <a:solidFill>
                  <a:schemeClr val="tx1"/>
                </a:solidFill>
                <a:effectLst/>
                <a:uLnTx/>
                <a:uFillTx/>
                <a:latin typeface="+mn-lt"/>
                <a:ea typeface="Calibri" pitchFamily="34" charset="0"/>
                <a:cs typeface="Calibri" pitchFamily="34" charset="0"/>
              </a:rPr>
              <a:t>mémoire DRAM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fr-FR" sz="2000" b="0" i="0" u="none" strike="noStrike" kern="0" cap="none" spc="0" normalizeH="0" baseline="0" noProof="0" dirty="0" smtClean="0">
                <a:ln>
                  <a:noFill/>
                </a:ln>
                <a:solidFill>
                  <a:schemeClr val="tx1"/>
                </a:solidFill>
                <a:effectLst/>
                <a:uLnTx/>
                <a:uFillTx/>
                <a:latin typeface="+mn-lt"/>
                <a:ea typeface="Calibri" pitchFamily="34" charset="0"/>
                <a:cs typeface="Calibri" pitchFamily="34" charset="0"/>
              </a:rPr>
              <a:t>condensateur déchargé  bit = 0</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fr-FR" sz="2000" b="0" i="0" u="none" strike="noStrike" kern="0" cap="none" spc="0" normalizeH="0" baseline="0" noProof="0" dirty="0" smtClean="0">
                <a:ln>
                  <a:noFill/>
                </a:ln>
                <a:solidFill>
                  <a:schemeClr val="tx1"/>
                </a:solidFill>
                <a:effectLst/>
                <a:uLnTx/>
                <a:uFillTx/>
                <a:latin typeface="+mn-lt"/>
                <a:ea typeface="Calibri" pitchFamily="34" charset="0"/>
                <a:cs typeface="Calibri" pitchFamily="34" charset="0"/>
              </a:rPr>
              <a:t>condensateur chargé       bit = 1</a:t>
            </a:r>
          </a:p>
        </p:txBody>
      </p:sp>
      <p:pic>
        <p:nvPicPr>
          <p:cNvPr id="10" name="Picture 5"/>
          <p:cNvPicPr>
            <a:picLocks noChangeAspect="1" noChangeArrowheads="1"/>
          </p:cNvPicPr>
          <p:nvPr/>
        </p:nvPicPr>
        <p:blipFill>
          <a:blip r:embed="rId3"/>
          <a:srcRect/>
          <a:stretch>
            <a:fillRect/>
          </a:stretch>
        </p:blipFill>
        <p:spPr bwMode="auto">
          <a:xfrm>
            <a:off x="5214942" y="5000636"/>
            <a:ext cx="2095493" cy="10001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V="1">
            <a:off x="3081338" y="5757863"/>
            <a:ext cx="2286000" cy="1587"/>
          </a:xfrm>
          <a:prstGeom prst="line">
            <a:avLst/>
          </a:prstGeom>
          <a:noFill/>
          <a:ln w="9525">
            <a:solidFill>
              <a:schemeClr val="tx1"/>
            </a:solidFill>
            <a:round/>
            <a:headEnd type="triangle" w="med" len="med"/>
            <a:tailEnd type="triangle" w="med" len="med"/>
          </a:ln>
        </p:spPr>
        <p:txBody>
          <a:bodyPr wrap="none" anchor="ctr"/>
          <a:lstStyle/>
          <a:p>
            <a:endParaRPr lang="fr-FR"/>
          </a:p>
        </p:txBody>
      </p:sp>
      <p:sp>
        <p:nvSpPr>
          <p:cNvPr id="17411" name="Text Box 3"/>
          <p:cNvSpPr txBox="1">
            <a:spLocks noChangeArrowheads="1"/>
          </p:cNvSpPr>
          <p:nvPr/>
        </p:nvSpPr>
        <p:spPr bwMode="auto">
          <a:xfrm>
            <a:off x="3386138" y="5300663"/>
            <a:ext cx="1671637" cy="369887"/>
          </a:xfrm>
          <a:prstGeom prst="rect">
            <a:avLst/>
          </a:prstGeom>
          <a:noFill/>
          <a:ln w="9525">
            <a:noFill/>
            <a:miter lim="800000"/>
            <a:headEnd/>
            <a:tailEnd/>
          </a:ln>
        </p:spPr>
        <p:txBody>
          <a:bodyPr wrap="none">
            <a:spAutoFit/>
          </a:bodyPr>
          <a:lstStyle/>
          <a:p>
            <a:r>
              <a:rPr lang="fr-FR"/>
              <a:t>0.1 nanomètre</a:t>
            </a:r>
          </a:p>
        </p:txBody>
      </p:sp>
      <p:sp>
        <p:nvSpPr>
          <p:cNvPr id="17412" name="Oval 4"/>
          <p:cNvSpPr>
            <a:spLocks noChangeArrowheads="1"/>
          </p:cNvSpPr>
          <p:nvPr/>
        </p:nvSpPr>
        <p:spPr bwMode="auto">
          <a:xfrm>
            <a:off x="3995738" y="3563938"/>
            <a:ext cx="228600" cy="228600"/>
          </a:xfrm>
          <a:prstGeom prst="ellipse">
            <a:avLst/>
          </a:prstGeom>
          <a:solidFill>
            <a:schemeClr val="accent1"/>
          </a:solidFill>
          <a:ln w="9525">
            <a:solidFill>
              <a:schemeClr val="tx1"/>
            </a:solidFill>
            <a:round/>
            <a:headEnd/>
            <a:tailEnd/>
          </a:ln>
        </p:spPr>
        <p:txBody>
          <a:bodyPr wrap="none" anchor="ctr"/>
          <a:lstStyle/>
          <a:p>
            <a:pPr algn="ctr"/>
            <a:endParaRPr lang="fr-FR" i="1">
              <a:latin typeface="Times New Roman" pitchFamily="18" charset="0"/>
            </a:endParaRPr>
          </a:p>
        </p:txBody>
      </p:sp>
      <p:sp>
        <p:nvSpPr>
          <p:cNvPr id="17413" name="Text Box 7"/>
          <p:cNvSpPr txBox="1">
            <a:spLocks noChangeArrowheads="1"/>
          </p:cNvSpPr>
          <p:nvPr/>
        </p:nvSpPr>
        <p:spPr bwMode="auto">
          <a:xfrm>
            <a:off x="3132138" y="1196975"/>
            <a:ext cx="2012950" cy="522288"/>
          </a:xfrm>
          <a:prstGeom prst="rect">
            <a:avLst/>
          </a:prstGeom>
          <a:noFill/>
          <a:ln w="9525">
            <a:noFill/>
            <a:miter lim="800000"/>
            <a:headEnd/>
            <a:tailEnd/>
          </a:ln>
        </p:spPr>
        <p:txBody>
          <a:bodyPr wrap="none">
            <a:spAutoFit/>
          </a:bodyPr>
          <a:lstStyle/>
          <a:p>
            <a:r>
              <a:rPr lang="fr-FR" sz="2800" b="1">
                <a:solidFill>
                  <a:srgbClr val="C00000"/>
                </a:solidFill>
              </a:rPr>
              <a:t>un ATOME</a:t>
            </a:r>
            <a:endParaRPr lang="fr-FR" sz="2800">
              <a:solidFill>
                <a:srgbClr val="C00000"/>
              </a:solidFill>
            </a:endParaRPr>
          </a:p>
        </p:txBody>
      </p:sp>
      <p:sp>
        <p:nvSpPr>
          <p:cNvPr id="17414" name="Line 9"/>
          <p:cNvSpPr>
            <a:spLocks noChangeShapeType="1"/>
          </p:cNvSpPr>
          <p:nvPr/>
        </p:nvSpPr>
        <p:spPr bwMode="auto">
          <a:xfrm flipH="1">
            <a:off x="4211638" y="2997200"/>
            <a:ext cx="1447800" cy="609600"/>
          </a:xfrm>
          <a:prstGeom prst="line">
            <a:avLst/>
          </a:prstGeom>
          <a:noFill/>
          <a:ln w="9525">
            <a:solidFill>
              <a:schemeClr val="tx1"/>
            </a:solidFill>
            <a:round/>
            <a:headEnd/>
            <a:tailEnd type="triangle" w="med" len="med"/>
          </a:ln>
        </p:spPr>
        <p:txBody>
          <a:bodyPr wrap="none" anchor="ctr"/>
          <a:lstStyle/>
          <a:p>
            <a:endParaRPr lang="fr-FR"/>
          </a:p>
        </p:txBody>
      </p:sp>
      <p:sp>
        <p:nvSpPr>
          <p:cNvPr id="17415" name="Text Box 10"/>
          <p:cNvSpPr txBox="1">
            <a:spLocks noChangeArrowheads="1"/>
          </p:cNvSpPr>
          <p:nvPr/>
        </p:nvSpPr>
        <p:spPr bwMode="auto">
          <a:xfrm>
            <a:off x="5656263" y="2689225"/>
            <a:ext cx="1439862" cy="457200"/>
          </a:xfrm>
          <a:prstGeom prst="rect">
            <a:avLst/>
          </a:prstGeom>
          <a:noFill/>
          <a:ln w="9525">
            <a:noFill/>
            <a:miter lim="800000"/>
            <a:headEnd/>
            <a:tailEnd/>
          </a:ln>
        </p:spPr>
        <p:txBody>
          <a:bodyPr wrap="none">
            <a:spAutoFit/>
          </a:bodyPr>
          <a:lstStyle/>
          <a:p>
            <a:r>
              <a:rPr lang="fr-FR"/>
              <a:t>Le noyau</a:t>
            </a:r>
          </a:p>
        </p:txBody>
      </p:sp>
      <p:sp>
        <p:nvSpPr>
          <p:cNvPr id="17416" name="Line 11"/>
          <p:cNvSpPr>
            <a:spLocks noChangeShapeType="1"/>
          </p:cNvSpPr>
          <p:nvPr/>
        </p:nvSpPr>
        <p:spPr bwMode="auto">
          <a:xfrm flipH="1">
            <a:off x="4859338" y="3933825"/>
            <a:ext cx="1398587" cy="12700"/>
          </a:xfrm>
          <a:prstGeom prst="line">
            <a:avLst/>
          </a:prstGeom>
          <a:noFill/>
          <a:ln w="9525">
            <a:solidFill>
              <a:schemeClr val="tx1"/>
            </a:solidFill>
            <a:round/>
            <a:headEnd/>
            <a:tailEnd type="triangle" w="med" len="med"/>
          </a:ln>
        </p:spPr>
        <p:txBody>
          <a:bodyPr wrap="none" anchor="ctr"/>
          <a:lstStyle/>
          <a:p>
            <a:endParaRPr lang="fr-FR"/>
          </a:p>
        </p:txBody>
      </p:sp>
      <p:sp>
        <p:nvSpPr>
          <p:cNvPr id="17417" name="Line 12"/>
          <p:cNvSpPr>
            <a:spLocks noChangeShapeType="1"/>
          </p:cNvSpPr>
          <p:nvPr/>
        </p:nvSpPr>
        <p:spPr bwMode="auto">
          <a:xfrm flipH="1">
            <a:off x="5651500" y="4005263"/>
            <a:ext cx="576263" cy="152400"/>
          </a:xfrm>
          <a:prstGeom prst="line">
            <a:avLst/>
          </a:prstGeom>
          <a:noFill/>
          <a:ln w="9525">
            <a:solidFill>
              <a:schemeClr val="tx1"/>
            </a:solidFill>
            <a:round/>
            <a:headEnd/>
            <a:tailEnd type="triangle" w="med" len="med"/>
          </a:ln>
        </p:spPr>
        <p:txBody>
          <a:bodyPr wrap="none" anchor="ctr"/>
          <a:lstStyle/>
          <a:p>
            <a:endParaRPr lang="fr-FR"/>
          </a:p>
        </p:txBody>
      </p:sp>
      <p:sp>
        <p:nvSpPr>
          <p:cNvPr id="17418" name="Text Box 13"/>
          <p:cNvSpPr txBox="1">
            <a:spLocks noChangeAspect="1" noChangeArrowheads="1"/>
          </p:cNvSpPr>
          <p:nvPr/>
        </p:nvSpPr>
        <p:spPr bwMode="auto">
          <a:xfrm>
            <a:off x="6300788" y="3429000"/>
            <a:ext cx="2447925" cy="1584325"/>
          </a:xfrm>
          <a:prstGeom prst="rect">
            <a:avLst/>
          </a:prstGeom>
          <a:noFill/>
          <a:ln w="9525">
            <a:noFill/>
            <a:miter lim="800000"/>
            <a:headEnd/>
            <a:tailEnd/>
          </a:ln>
        </p:spPr>
        <p:txBody>
          <a:bodyPr/>
          <a:lstStyle/>
          <a:p>
            <a:r>
              <a:rPr lang="fr-FR"/>
              <a:t>Orbites</a:t>
            </a:r>
          </a:p>
          <a:p>
            <a:r>
              <a:rPr lang="fr-FR"/>
              <a:t>électroniques</a:t>
            </a:r>
          </a:p>
          <a:p>
            <a:r>
              <a:rPr lang="en-US" i="1"/>
              <a:t>(couches, sous-couches)</a:t>
            </a:r>
          </a:p>
        </p:txBody>
      </p:sp>
      <p:sp>
        <p:nvSpPr>
          <p:cNvPr id="17419" name="Oval 31"/>
          <p:cNvSpPr>
            <a:spLocks noChangeArrowheads="1"/>
          </p:cNvSpPr>
          <p:nvPr/>
        </p:nvSpPr>
        <p:spPr bwMode="auto">
          <a:xfrm>
            <a:off x="3998913" y="3573463"/>
            <a:ext cx="228600" cy="228600"/>
          </a:xfrm>
          <a:prstGeom prst="ellipse">
            <a:avLst/>
          </a:prstGeom>
          <a:solidFill>
            <a:srgbClr val="0070C0"/>
          </a:solidFill>
          <a:ln w="9525">
            <a:solidFill>
              <a:schemeClr val="tx1"/>
            </a:solidFill>
            <a:round/>
            <a:headEnd/>
            <a:tailEnd/>
          </a:ln>
        </p:spPr>
        <p:txBody>
          <a:bodyPr wrap="none" anchor="ctr"/>
          <a:lstStyle/>
          <a:p>
            <a:pPr algn="ctr"/>
            <a:endParaRPr lang="fr-FR" i="1">
              <a:latin typeface="Times New Roman" pitchFamily="18" charset="0"/>
            </a:endParaRPr>
          </a:p>
        </p:txBody>
      </p:sp>
      <p:sp>
        <p:nvSpPr>
          <p:cNvPr id="192544" name="Oval 32"/>
          <p:cNvSpPr>
            <a:spLocks noChangeArrowheads="1"/>
          </p:cNvSpPr>
          <p:nvPr/>
        </p:nvSpPr>
        <p:spPr bwMode="auto">
          <a:xfrm>
            <a:off x="4141788" y="2997200"/>
            <a:ext cx="142875" cy="142875"/>
          </a:xfrm>
          <a:prstGeom prst="ellipse">
            <a:avLst/>
          </a:prstGeom>
          <a:solidFill>
            <a:srgbClr val="FF0000"/>
          </a:solidFill>
          <a:ln w="9525">
            <a:solidFill>
              <a:schemeClr val="tx1"/>
            </a:solidFill>
            <a:round/>
            <a:headEnd/>
            <a:tailEnd/>
          </a:ln>
        </p:spPr>
        <p:txBody>
          <a:bodyPr wrap="none" anchor="ctr"/>
          <a:lstStyle/>
          <a:p>
            <a:endParaRPr lang="fr-FR"/>
          </a:p>
        </p:txBody>
      </p:sp>
      <p:sp>
        <p:nvSpPr>
          <p:cNvPr id="17421" name="Oval 35"/>
          <p:cNvSpPr>
            <a:spLocks noChangeArrowheads="1"/>
          </p:cNvSpPr>
          <p:nvPr/>
        </p:nvSpPr>
        <p:spPr bwMode="auto">
          <a:xfrm>
            <a:off x="3417888" y="2997200"/>
            <a:ext cx="1441450" cy="1441450"/>
          </a:xfrm>
          <a:prstGeom prst="ellipse">
            <a:avLst/>
          </a:prstGeom>
          <a:noFill/>
          <a:ln w="19050">
            <a:solidFill>
              <a:schemeClr val="tx1"/>
            </a:solidFill>
            <a:prstDash val="dash"/>
            <a:round/>
            <a:headEnd/>
            <a:tailEnd/>
          </a:ln>
        </p:spPr>
        <p:txBody>
          <a:bodyPr wrap="none" anchor="ctr"/>
          <a:lstStyle/>
          <a:p>
            <a:endParaRPr lang="fr-FR"/>
          </a:p>
        </p:txBody>
      </p:sp>
      <p:sp>
        <p:nvSpPr>
          <p:cNvPr id="17422" name="Oval 36"/>
          <p:cNvSpPr>
            <a:spLocks noChangeArrowheads="1"/>
          </p:cNvSpPr>
          <p:nvPr/>
        </p:nvSpPr>
        <p:spPr bwMode="auto">
          <a:xfrm>
            <a:off x="2555875" y="2206625"/>
            <a:ext cx="3168650" cy="3022600"/>
          </a:xfrm>
          <a:prstGeom prst="ellipse">
            <a:avLst/>
          </a:prstGeom>
          <a:noFill/>
          <a:ln w="9525">
            <a:solidFill>
              <a:schemeClr val="tx1"/>
            </a:solidFill>
            <a:prstDash val="dash"/>
            <a:round/>
            <a:headEnd/>
            <a:tailEnd/>
          </a:ln>
        </p:spPr>
        <p:txBody>
          <a:bodyPr wrap="none" anchor="ctr"/>
          <a:lstStyle/>
          <a:p>
            <a:endParaRPr lang="fr-FR"/>
          </a:p>
        </p:txBody>
      </p:sp>
      <p:sp>
        <p:nvSpPr>
          <p:cNvPr id="17423" name="Text Box 38"/>
          <p:cNvSpPr txBox="1">
            <a:spLocks noChangeArrowheads="1"/>
          </p:cNvSpPr>
          <p:nvPr/>
        </p:nvSpPr>
        <p:spPr bwMode="auto">
          <a:xfrm>
            <a:off x="6300788" y="5300663"/>
            <a:ext cx="2209800" cy="457200"/>
          </a:xfrm>
          <a:prstGeom prst="rect">
            <a:avLst/>
          </a:prstGeom>
          <a:noFill/>
          <a:ln w="9525">
            <a:noFill/>
            <a:miter lim="800000"/>
            <a:headEnd/>
            <a:tailEnd/>
          </a:ln>
        </p:spPr>
        <p:txBody>
          <a:bodyPr wrap="none">
            <a:spAutoFit/>
          </a:bodyPr>
          <a:lstStyle/>
          <a:p>
            <a:r>
              <a:rPr lang="fr-FR"/>
              <a:t>Énergie </a:t>
            </a:r>
            <a:r>
              <a:rPr lang="en-US"/>
              <a:t>~ 1 eV</a:t>
            </a:r>
          </a:p>
        </p:txBody>
      </p:sp>
      <p:sp>
        <p:nvSpPr>
          <p:cNvPr id="17424" name="Rectangle 39"/>
          <p:cNvSpPr>
            <a:spLocks noChangeArrowheads="1"/>
          </p:cNvSpPr>
          <p:nvPr/>
        </p:nvSpPr>
        <p:spPr bwMode="auto">
          <a:xfrm>
            <a:off x="8636000" y="4945063"/>
            <a:ext cx="184150" cy="457200"/>
          </a:xfrm>
          <a:prstGeom prst="rect">
            <a:avLst/>
          </a:prstGeom>
          <a:noFill/>
          <a:ln w="9525">
            <a:noFill/>
            <a:miter lim="800000"/>
            <a:headEnd/>
            <a:tailEnd/>
          </a:ln>
        </p:spPr>
        <p:txBody>
          <a:bodyPr wrap="none">
            <a:spAutoFit/>
          </a:bodyPr>
          <a:lstStyle/>
          <a:p>
            <a:endParaRPr lang="fr-FR"/>
          </a:p>
        </p:txBody>
      </p:sp>
      <p:sp>
        <p:nvSpPr>
          <p:cNvPr id="19" name="Titre 1"/>
          <p:cNvSpPr txBox="1">
            <a:spLocks/>
          </p:cNvSpPr>
          <p:nvPr/>
        </p:nvSpPr>
        <p:spPr>
          <a:xfrm>
            <a:off x="179388" y="274638"/>
            <a:ext cx="8277225" cy="1143000"/>
          </a:xfrm>
          <a:prstGeom prst="rect">
            <a:avLst/>
          </a:prstGeom>
        </p:spPr>
        <p:txBody>
          <a:bodyPr/>
          <a:lstStyle/>
          <a:p>
            <a:pPr>
              <a:defRPr/>
            </a:pPr>
            <a:r>
              <a:rPr lang="fr-FR" sz="4000">
                <a:solidFill>
                  <a:schemeClr val="tx2"/>
                </a:solidFill>
                <a:latin typeface="+mj-lt"/>
                <a:ea typeface="+mj-ea"/>
                <a:cs typeface="+mj-cs"/>
              </a:rPr>
              <a:t>Le bit dans un ordinateur </a:t>
            </a:r>
            <a:r>
              <a:rPr lang="fr-FR" sz="4000">
                <a:solidFill>
                  <a:srgbClr val="C00000"/>
                </a:solidFill>
                <a:latin typeface="+mj-lt"/>
                <a:ea typeface="+mj-ea"/>
                <a:cs typeface="+mj-cs"/>
              </a:rPr>
              <a:t>quantique</a:t>
            </a:r>
            <a:endParaRPr lang="fr-FR" sz="4000" dirty="0">
              <a:solidFill>
                <a:schemeClr val="tx2"/>
              </a:solidFill>
              <a:latin typeface="+mj-lt"/>
              <a:ea typeface="+mj-ea"/>
              <a:cs typeface="+mj-cs"/>
            </a:endParaRPr>
          </a:p>
        </p:txBody>
      </p:sp>
      <p:sp>
        <p:nvSpPr>
          <p:cNvPr id="17426" name="Line 9"/>
          <p:cNvSpPr>
            <a:spLocks noChangeShapeType="1"/>
          </p:cNvSpPr>
          <p:nvPr/>
        </p:nvSpPr>
        <p:spPr bwMode="auto">
          <a:xfrm flipH="1">
            <a:off x="4279900" y="2368550"/>
            <a:ext cx="1447800" cy="609600"/>
          </a:xfrm>
          <a:prstGeom prst="line">
            <a:avLst/>
          </a:prstGeom>
          <a:noFill/>
          <a:ln w="9525">
            <a:solidFill>
              <a:schemeClr val="tx1"/>
            </a:solidFill>
            <a:round/>
            <a:headEnd/>
            <a:tailEnd type="triangle" w="med" len="med"/>
          </a:ln>
        </p:spPr>
        <p:txBody>
          <a:bodyPr wrap="none" anchor="ctr"/>
          <a:lstStyle/>
          <a:p>
            <a:endParaRPr lang="fr-FR"/>
          </a:p>
        </p:txBody>
      </p:sp>
      <p:sp>
        <p:nvSpPr>
          <p:cNvPr id="17427" name="Text Box 10"/>
          <p:cNvSpPr txBox="1">
            <a:spLocks noChangeArrowheads="1"/>
          </p:cNvSpPr>
          <p:nvPr/>
        </p:nvSpPr>
        <p:spPr bwMode="auto">
          <a:xfrm>
            <a:off x="5724525" y="2060575"/>
            <a:ext cx="1004888" cy="369888"/>
          </a:xfrm>
          <a:prstGeom prst="rect">
            <a:avLst/>
          </a:prstGeom>
          <a:noFill/>
          <a:ln w="9525">
            <a:noFill/>
            <a:miter lim="800000"/>
            <a:headEnd/>
            <a:tailEnd/>
          </a:ln>
        </p:spPr>
        <p:txBody>
          <a:bodyPr wrap="none">
            <a:spAutoFit/>
          </a:bodyPr>
          <a:lstStyle/>
          <a:p>
            <a:r>
              <a:rPr lang="fr-FR"/>
              <a:t>électron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0085 -0.01042 C 0.03473 -0.01042 0.07014 0.03588 0.07014 0.09305 C 0.07014 0.15 0.03473 0.19676 -0.0085 0.19676 C -0.05156 0.19676 -0.08645 0.15 -0.08645 0.09305 C -0.08645 0.03588 -0.05156 -0.01042 -0.0085 -0.01042 Z " pathEditMode="relative" rAng="0" ptsTypes="fffff">
                                      <p:cBhvr>
                                        <p:cTn id="6" dur="2000" fill="hold"/>
                                        <p:tgtEl>
                                          <p:spTgt spid="192544"/>
                                        </p:tgtEl>
                                        <p:attrNameLst>
                                          <p:attrName>ppt_x</p:attrName>
                                          <p:attrName>ppt_y</p:attrName>
                                        </p:attrNameLst>
                                      </p:cBhvr>
                                      <p:rCtr x="0" y="1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4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4"/>
          <p:cNvSpPr>
            <a:spLocks noChangeArrowheads="1"/>
          </p:cNvSpPr>
          <p:nvPr/>
        </p:nvSpPr>
        <p:spPr bwMode="auto">
          <a:xfrm>
            <a:off x="2051050" y="2987675"/>
            <a:ext cx="228600" cy="228600"/>
          </a:xfrm>
          <a:prstGeom prst="ellipse">
            <a:avLst/>
          </a:prstGeom>
          <a:solidFill>
            <a:schemeClr val="accent1"/>
          </a:solidFill>
          <a:ln w="9525">
            <a:solidFill>
              <a:schemeClr val="tx1"/>
            </a:solidFill>
            <a:round/>
            <a:headEnd/>
            <a:tailEnd/>
          </a:ln>
        </p:spPr>
        <p:txBody>
          <a:bodyPr wrap="none" anchor="ctr"/>
          <a:lstStyle/>
          <a:p>
            <a:pPr algn="ctr"/>
            <a:endParaRPr lang="fr-FR" i="1">
              <a:latin typeface="Times New Roman" pitchFamily="18" charset="0"/>
            </a:endParaRPr>
          </a:p>
        </p:txBody>
      </p:sp>
      <p:sp>
        <p:nvSpPr>
          <p:cNvPr id="18435" name="Text Box 10"/>
          <p:cNvSpPr txBox="1">
            <a:spLocks noChangeArrowheads="1"/>
          </p:cNvSpPr>
          <p:nvPr/>
        </p:nvSpPr>
        <p:spPr bwMode="auto">
          <a:xfrm>
            <a:off x="684213" y="5157788"/>
            <a:ext cx="2697162" cy="830262"/>
          </a:xfrm>
          <a:prstGeom prst="rect">
            <a:avLst/>
          </a:prstGeom>
          <a:noFill/>
          <a:ln w="9525">
            <a:noFill/>
            <a:miter lim="800000"/>
            <a:headEnd/>
            <a:tailEnd/>
          </a:ln>
        </p:spPr>
        <p:txBody>
          <a:bodyPr>
            <a:spAutoFit/>
          </a:bodyPr>
          <a:lstStyle/>
          <a:p>
            <a:r>
              <a:rPr lang="fr-FR" sz="2400"/>
              <a:t>État fondamental</a:t>
            </a:r>
          </a:p>
          <a:p>
            <a:r>
              <a:rPr lang="fr-FR" sz="2400">
                <a:solidFill>
                  <a:srgbClr val="C00000"/>
                </a:solidFill>
                <a:latin typeface="Calibri" pitchFamily="34" charset="0"/>
              </a:rPr>
              <a:t>qu</a:t>
            </a:r>
            <a:r>
              <a:rPr lang="fr-FR" sz="2400">
                <a:latin typeface="Calibri" pitchFamily="34" charset="0"/>
              </a:rPr>
              <a:t>bit = |0 &gt;</a:t>
            </a:r>
            <a:endParaRPr lang="fr-FR" sz="2400"/>
          </a:p>
        </p:txBody>
      </p:sp>
      <p:sp>
        <p:nvSpPr>
          <p:cNvPr id="18436" name="Oval 31"/>
          <p:cNvSpPr>
            <a:spLocks noChangeArrowheads="1"/>
          </p:cNvSpPr>
          <p:nvPr/>
        </p:nvSpPr>
        <p:spPr bwMode="auto">
          <a:xfrm>
            <a:off x="2054225" y="2997200"/>
            <a:ext cx="228600" cy="228600"/>
          </a:xfrm>
          <a:prstGeom prst="ellipse">
            <a:avLst/>
          </a:prstGeom>
          <a:solidFill>
            <a:srgbClr val="0070C0"/>
          </a:solidFill>
          <a:ln w="9525">
            <a:solidFill>
              <a:schemeClr val="tx1"/>
            </a:solidFill>
            <a:round/>
            <a:headEnd/>
            <a:tailEnd/>
          </a:ln>
        </p:spPr>
        <p:txBody>
          <a:bodyPr wrap="none" anchor="ctr"/>
          <a:lstStyle/>
          <a:p>
            <a:pPr algn="ctr"/>
            <a:endParaRPr lang="fr-FR" i="1">
              <a:latin typeface="Times New Roman" pitchFamily="18" charset="0"/>
            </a:endParaRPr>
          </a:p>
        </p:txBody>
      </p:sp>
      <p:sp>
        <p:nvSpPr>
          <p:cNvPr id="192544" name="Oval 32"/>
          <p:cNvSpPr>
            <a:spLocks noChangeArrowheads="1"/>
          </p:cNvSpPr>
          <p:nvPr/>
        </p:nvSpPr>
        <p:spPr bwMode="auto">
          <a:xfrm>
            <a:off x="2197100" y="2420938"/>
            <a:ext cx="142875" cy="142875"/>
          </a:xfrm>
          <a:prstGeom prst="ellipse">
            <a:avLst/>
          </a:prstGeom>
          <a:solidFill>
            <a:srgbClr val="FF0000"/>
          </a:solidFill>
          <a:ln w="9525">
            <a:solidFill>
              <a:schemeClr val="tx1"/>
            </a:solidFill>
            <a:round/>
            <a:headEnd/>
            <a:tailEnd/>
          </a:ln>
        </p:spPr>
        <p:txBody>
          <a:bodyPr wrap="none" anchor="ctr"/>
          <a:lstStyle/>
          <a:p>
            <a:endParaRPr lang="fr-FR"/>
          </a:p>
        </p:txBody>
      </p:sp>
      <p:sp>
        <p:nvSpPr>
          <p:cNvPr id="18438" name="Oval 35"/>
          <p:cNvSpPr>
            <a:spLocks noChangeArrowheads="1"/>
          </p:cNvSpPr>
          <p:nvPr/>
        </p:nvSpPr>
        <p:spPr bwMode="auto">
          <a:xfrm>
            <a:off x="1473200" y="2420938"/>
            <a:ext cx="1441450" cy="1441450"/>
          </a:xfrm>
          <a:prstGeom prst="ellipse">
            <a:avLst/>
          </a:prstGeom>
          <a:noFill/>
          <a:ln w="19050">
            <a:solidFill>
              <a:schemeClr val="tx1"/>
            </a:solidFill>
            <a:prstDash val="dash"/>
            <a:round/>
            <a:headEnd/>
            <a:tailEnd/>
          </a:ln>
        </p:spPr>
        <p:txBody>
          <a:bodyPr wrap="none" anchor="ctr"/>
          <a:lstStyle/>
          <a:p>
            <a:endParaRPr lang="fr-FR"/>
          </a:p>
        </p:txBody>
      </p:sp>
      <p:sp>
        <p:nvSpPr>
          <p:cNvPr id="18439" name="Oval 36"/>
          <p:cNvSpPr>
            <a:spLocks noChangeArrowheads="1"/>
          </p:cNvSpPr>
          <p:nvPr/>
        </p:nvSpPr>
        <p:spPr bwMode="auto">
          <a:xfrm>
            <a:off x="611188" y="1714488"/>
            <a:ext cx="3168650" cy="3022600"/>
          </a:xfrm>
          <a:prstGeom prst="ellipse">
            <a:avLst/>
          </a:prstGeom>
          <a:noFill/>
          <a:ln w="9525">
            <a:solidFill>
              <a:schemeClr val="tx1"/>
            </a:solidFill>
            <a:prstDash val="dash"/>
            <a:round/>
            <a:headEnd/>
            <a:tailEnd/>
          </a:ln>
        </p:spPr>
        <p:txBody>
          <a:bodyPr wrap="none" anchor="ctr"/>
          <a:lstStyle/>
          <a:p>
            <a:endParaRPr lang="fr-FR"/>
          </a:p>
        </p:txBody>
      </p:sp>
      <p:sp>
        <p:nvSpPr>
          <p:cNvPr id="192551" name="Rectangle 39"/>
          <p:cNvSpPr>
            <a:spLocks noChangeArrowheads="1"/>
          </p:cNvSpPr>
          <p:nvPr/>
        </p:nvSpPr>
        <p:spPr bwMode="auto">
          <a:xfrm>
            <a:off x="8636000" y="4368800"/>
            <a:ext cx="184150" cy="457200"/>
          </a:xfrm>
          <a:prstGeom prst="rect">
            <a:avLst/>
          </a:prstGeom>
          <a:noFill/>
          <a:ln w="9525">
            <a:noFill/>
            <a:miter lim="800000"/>
            <a:headEnd/>
            <a:tailEnd/>
          </a:ln>
        </p:spPr>
        <p:txBody>
          <a:bodyPr wrap="none">
            <a:spAutoFit/>
          </a:bodyPr>
          <a:lstStyle/>
          <a:p>
            <a:endParaRPr lang="fr-FR"/>
          </a:p>
        </p:txBody>
      </p:sp>
      <p:sp>
        <p:nvSpPr>
          <p:cNvPr id="19" name="Titre 1"/>
          <p:cNvSpPr txBox="1">
            <a:spLocks/>
          </p:cNvSpPr>
          <p:nvPr/>
        </p:nvSpPr>
        <p:spPr>
          <a:xfrm>
            <a:off x="179388" y="274638"/>
            <a:ext cx="8277225" cy="1143000"/>
          </a:xfrm>
          <a:prstGeom prst="rect">
            <a:avLst/>
          </a:prstGeom>
        </p:spPr>
        <p:txBody>
          <a:bodyPr/>
          <a:lstStyle/>
          <a:p>
            <a:pPr>
              <a:defRPr/>
            </a:pPr>
            <a:r>
              <a:rPr lang="fr-FR" sz="4000">
                <a:solidFill>
                  <a:schemeClr val="tx2"/>
                </a:solidFill>
                <a:latin typeface="+mj-lt"/>
                <a:ea typeface="+mj-ea"/>
                <a:cs typeface="+mj-cs"/>
              </a:rPr>
              <a:t>Le bit dans un ordinateur </a:t>
            </a:r>
            <a:r>
              <a:rPr lang="fr-FR" sz="4000">
                <a:solidFill>
                  <a:srgbClr val="C00000"/>
                </a:solidFill>
                <a:latin typeface="+mj-lt"/>
                <a:ea typeface="+mj-ea"/>
                <a:cs typeface="+mj-cs"/>
              </a:rPr>
              <a:t>quantique</a:t>
            </a:r>
            <a:endParaRPr lang="fr-FR" sz="4000" dirty="0">
              <a:solidFill>
                <a:schemeClr val="tx2"/>
              </a:solidFill>
              <a:latin typeface="+mj-lt"/>
              <a:ea typeface="+mj-ea"/>
              <a:cs typeface="+mj-cs"/>
            </a:endParaRPr>
          </a:p>
        </p:txBody>
      </p:sp>
      <p:sp>
        <p:nvSpPr>
          <p:cNvPr id="20" name="Oval 4"/>
          <p:cNvSpPr>
            <a:spLocks noChangeArrowheads="1"/>
          </p:cNvSpPr>
          <p:nvPr/>
        </p:nvSpPr>
        <p:spPr bwMode="auto">
          <a:xfrm>
            <a:off x="6372225" y="2987675"/>
            <a:ext cx="228600" cy="228600"/>
          </a:xfrm>
          <a:prstGeom prst="ellipse">
            <a:avLst/>
          </a:prstGeom>
          <a:solidFill>
            <a:schemeClr val="accent1"/>
          </a:solidFill>
          <a:ln w="9525">
            <a:solidFill>
              <a:schemeClr val="tx1"/>
            </a:solidFill>
            <a:round/>
            <a:headEnd/>
            <a:tailEnd/>
          </a:ln>
        </p:spPr>
        <p:txBody>
          <a:bodyPr wrap="none" anchor="ctr"/>
          <a:lstStyle/>
          <a:p>
            <a:pPr algn="ctr"/>
            <a:endParaRPr lang="fr-FR" i="1">
              <a:latin typeface="Times New Roman" pitchFamily="18" charset="0"/>
            </a:endParaRPr>
          </a:p>
        </p:txBody>
      </p:sp>
      <p:sp>
        <p:nvSpPr>
          <p:cNvPr id="21" name="Oval 31"/>
          <p:cNvSpPr>
            <a:spLocks noChangeArrowheads="1"/>
          </p:cNvSpPr>
          <p:nvPr/>
        </p:nvSpPr>
        <p:spPr bwMode="auto">
          <a:xfrm>
            <a:off x="6375400" y="2997200"/>
            <a:ext cx="228600" cy="228600"/>
          </a:xfrm>
          <a:prstGeom prst="ellipse">
            <a:avLst/>
          </a:prstGeom>
          <a:solidFill>
            <a:srgbClr val="0070C0"/>
          </a:solidFill>
          <a:ln w="9525">
            <a:solidFill>
              <a:schemeClr val="tx1"/>
            </a:solidFill>
            <a:round/>
            <a:headEnd/>
            <a:tailEnd/>
          </a:ln>
        </p:spPr>
        <p:txBody>
          <a:bodyPr wrap="none" anchor="ctr"/>
          <a:lstStyle/>
          <a:p>
            <a:pPr algn="ctr"/>
            <a:endParaRPr lang="fr-FR" i="1">
              <a:latin typeface="Times New Roman" pitchFamily="18" charset="0"/>
            </a:endParaRPr>
          </a:p>
        </p:txBody>
      </p:sp>
      <p:sp>
        <p:nvSpPr>
          <p:cNvPr id="23" name="Oval 34"/>
          <p:cNvSpPr>
            <a:spLocks noChangeArrowheads="1"/>
          </p:cNvSpPr>
          <p:nvPr/>
        </p:nvSpPr>
        <p:spPr bwMode="auto">
          <a:xfrm>
            <a:off x="6359525" y="1557338"/>
            <a:ext cx="142875" cy="142875"/>
          </a:xfrm>
          <a:prstGeom prst="ellipse">
            <a:avLst/>
          </a:prstGeom>
          <a:solidFill>
            <a:srgbClr val="FF0000"/>
          </a:solidFill>
          <a:ln w="9525">
            <a:solidFill>
              <a:schemeClr val="tx1"/>
            </a:solidFill>
            <a:round/>
            <a:headEnd/>
            <a:tailEnd/>
          </a:ln>
        </p:spPr>
        <p:txBody>
          <a:bodyPr wrap="none" anchor="ctr"/>
          <a:lstStyle/>
          <a:p>
            <a:endParaRPr lang="fr-FR"/>
          </a:p>
        </p:txBody>
      </p:sp>
      <p:sp>
        <p:nvSpPr>
          <p:cNvPr id="24" name="Oval 35"/>
          <p:cNvSpPr>
            <a:spLocks noChangeArrowheads="1"/>
          </p:cNvSpPr>
          <p:nvPr/>
        </p:nvSpPr>
        <p:spPr bwMode="auto">
          <a:xfrm>
            <a:off x="5794375" y="2420938"/>
            <a:ext cx="1441450" cy="1441450"/>
          </a:xfrm>
          <a:prstGeom prst="ellipse">
            <a:avLst/>
          </a:prstGeom>
          <a:noFill/>
          <a:ln w="9525">
            <a:solidFill>
              <a:schemeClr val="tx1"/>
            </a:solidFill>
            <a:prstDash val="dash"/>
            <a:round/>
            <a:headEnd/>
            <a:tailEnd/>
          </a:ln>
        </p:spPr>
        <p:txBody>
          <a:bodyPr wrap="none" anchor="ctr"/>
          <a:lstStyle/>
          <a:p>
            <a:endParaRPr lang="fr-FR"/>
          </a:p>
        </p:txBody>
      </p:sp>
      <p:sp>
        <p:nvSpPr>
          <p:cNvPr id="25" name="Oval 36"/>
          <p:cNvSpPr>
            <a:spLocks noChangeArrowheads="1"/>
          </p:cNvSpPr>
          <p:nvPr/>
        </p:nvSpPr>
        <p:spPr bwMode="auto">
          <a:xfrm>
            <a:off x="4932363" y="1630363"/>
            <a:ext cx="3168650" cy="3022600"/>
          </a:xfrm>
          <a:prstGeom prst="ellipse">
            <a:avLst/>
          </a:prstGeom>
          <a:noFill/>
          <a:ln w="19050">
            <a:solidFill>
              <a:schemeClr val="tx1"/>
            </a:solidFill>
            <a:prstDash val="dash"/>
            <a:round/>
            <a:headEnd/>
            <a:tailEnd/>
          </a:ln>
        </p:spPr>
        <p:txBody>
          <a:bodyPr wrap="none" anchor="ctr"/>
          <a:lstStyle/>
          <a:p>
            <a:endParaRPr lang="fr-FR"/>
          </a:p>
        </p:txBody>
      </p:sp>
      <p:sp>
        <p:nvSpPr>
          <p:cNvPr id="26" name="Text Box 10"/>
          <p:cNvSpPr txBox="1">
            <a:spLocks noChangeArrowheads="1"/>
          </p:cNvSpPr>
          <p:nvPr/>
        </p:nvSpPr>
        <p:spPr bwMode="auto">
          <a:xfrm>
            <a:off x="5259388" y="5157788"/>
            <a:ext cx="2697162" cy="830262"/>
          </a:xfrm>
          <a:prstGeom prst="rect">
            <a:avLst/>
          </a:prstGeom>
          <a:noFill/>
          <a:ln w="9525">
            <a:noFill/>
            <a:miter lim="800000"/>
            <a:headEnd/>
            <a:tailEnd/>
          </a:ln>
        </p:spPr>
        <p:txBody>
          <a:bodyPr>
            <a:spAutoFit/>
          </a:bodyPr>
          <a:lstStyle/>
          <a:p>
            <a:r>
              <a:rPr lang="fr-FR" sz="2400"/>
              <a:t>État excité</a:t>
            </a:r>
          </a:p>
          <a:p>
            <a:r>
              <a:rPr lang="fr-FR" sz="2400">
                <a:solidFill>
                  <a:srgbClr val="C00000"/>
                </a:solidFill>
                <a:latin typeface="Calibri" pitchFamily="34" charset="0"/>
              </a:rPr>
              <a:t>qu</a:t>
            </a:r>
            <a:r>
              <a:rPr lang="fr-FR" sz="2400">
                <a:latin typeface="Calibri" pitchFamily="34" charset="0"/>
              </a:rPr>
              <a:t>bit = |1 &gt;</a:t>
            </a:r>
            <a:endParaRPr lang="fr-FR" sz="2400"/>
          </a:p>
        </p:txBody>
      </p:sp>
      <p:sp>
        <p:nvSpPr>
          <p:cNvPr id="27" name="Freeform 16"/>
          <p:cNvSpPr>
            <a:spLocks/>
          </p:cNvSpPr>
          <p:nvPr/>
        </p:nvSpPr>
        <p:spPr bwMode="auto">
          <a:xfrm>
            <a:off x="4067175" y="3141663"/>
            <a:ext cx="576263" cy="144462"/>
          </a:xfrm>
          <a:custGeom>
            <a:avLst/>
            <a:gdLst>
              <a:gd name="T0" fmla="*/ 0 w 1632"/>
              <a:gd name="T1" fmla="*/ 2147483647 h 200"/>
              <a:gd name="T2" fmla="*/ 2147483647 w 1632"/>
              <a:gd name="T3" fmla="*/ 2147483647 h 200"/>
              <a:gd name="T4" fmla="*/ 2147483647 w 1632"/>
              <a:gd name="T5" fmla="*/ 2147483647 h 200"/>
              <a:gd name="T6" fmla="*/ 2147483647 w 1632"/>
              <a:gd name="T7" fmla="*/ 2147483647 h 200"/>
              <a:gd name="T8" fmla="*/ 2147483647 w 1632"/>
              <a:gd name="T9" fmla="*/ 2147483647 h 200"/>
              <a:gd name="T10" fmla="*/ 2147483647 w 1632"/>
              <a:gd name="T11" fmla="*/ 2147483647 h 200"/>
              <a:gd name="T12" fmla="*/ 2147483647 w 1632"/>
              <a:gd name="T13" fmla="*/ 2147483647 h 200"/>
              <a:gd name="T14" fmla="*/ 2147483647 w 1632"/>
              <a:gd name="T15" fmla="*/ 2147483647 h 200"/>
              <a:gd name="T16" fmla="*/ 2147483647 w 1632"/>
              <a:gd name="T17" fmla="*/ 2147483647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2"/>
              <a:gd name="T28" fmla="*/ 0 h 200"/>
              <a:gd name="T29" fmla="*/ 1632 w 1632"/>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2" h="200">
                <a:moveTo>
                  <a:pt x="0" y="200"/>
                </a:moveTo>
                <a:cubicBezTo>
                  <a:pt x="84" y="104"/>
                  <a:pt x="168" y="8"/>
                  <a:pt x="240" y="8"/>
                </a:cubicBezTo>
                <a:cubicBezTo>
                  <a:pt x="312" y="8"/>
                  <a:pt x="360" y="200"/>
                  <a:pt x="432" y="200"/>
                </a:cubicBezTo>
                <a:cubicBezTo>
                  <a:pt x="504" y="200"/>
                  <a:pt x="600" y="8"/>
                  <a:pt x="672" y="8"/>
                </a:cubicBezTo>
                <a:cubicBezTo>
                  <a:pt x="744" y="8"/>
                  <a:pt x="792" y="200"/>
                  <a:pt x="864" y="200"/>
                </a:cubicBezTo>
                <a:cubicBezTo>
                  <a:pt x="936" y="200"/>
                  <a:pt x="1032" y="8"/>
                  <a:pt x="1104" y="8"/>
                </a:cubicBezTo>
                <a:cubicBezTo>
                  <a:pt x="1176" y="8"/>
                  <a:pt x="1232" y="200"/>
                  <a:pt x="1296" y="200"/>
                </a:cubicBezTo>
                <a:cubicBezTo>
                  <a:pt x="1360" y="200"/>
                  <a:pt x="1432" y="16"/>
                  <a:pt x="1488" y="8"/>
                </a:cubicBezTo>
                <a:cubicBezTo>
                  <a:pt x="1544" y="0"/>
                  <a:pt x="1588" y="76"/>
                  <a:pt x="1632" y="152"/>
                </a:cubicBezTo>
              </a:path>
            </a:pathLst>
          </a:custGeom>
          <a:noFill/>
          <a:ln w="19050" cmpd="sng">
            <a:solidFill>
              <a:srgbClr val="FF3300"/>
            </a:solidFill>
            <a:round/>
            <a:headEnd type="none" w="med" len="med"/>
            <a:tailEnd type="triangle" w="med" len="med"/>
          </a:ln>
        </p:spPr>
        <p:txBody>
          <a:bodyPr wrap="none" anchor="ctr"/>
          <a:lstStyle/>
          <a:p>
            <a:endParaRPr lang="fr-FR"/>
          </a:p>
        </p:txBody>
      </p:sp>
      <p:sp>
        <p:nvSpPr>
          <p:cNvPr id="28" name="Freeform 16"/>
          <p:cNvSpPr>
            <a:spLocks/>
          </p:cNvSpPr>
          <p:nvPr/>
        </p:nvSpPr>
        <p:spPr bwMode="auto">
          <a:xfrm rot="10800000">
            <a:off x="4067175" y="3500438"/>
            <a:ext cx="576263" cy="144462"/>
          </a:xfrm>
          <a:custGeom>
            <a:avLst/>
            <a:gdLst>
              <a:gd name="T0" fmla="*/ 0 w 1632"/>
              <a:gd name="T1" fmla="*/ 2147483647 h 200"/>
              <a:gd name="T2" fmla="*/ 2147483647 w 1632"/>
              <a:gd name="T3" fmla="*/ 2147483647 h 200"/>
              <a:gd name="T4" fmla="*/ 2147483647 w 1632"/>
              <a:gd name="T5" fmla="*/ 2147483647 h 200"/>
              <a:gd name="T6" fmla="*/ 2147483647 w 1632"/>
              <a:gd name="T7" fmla="*/ 2147483647 h 200"/>
              <a:gd name="T8" fmla="*/ 2147483647 w 1632"/>
              <a:gd name="T9" fmla="*/ 2147483647 h 200"/>
              <a:gd name="T10" fmla="*/ 2147483647 w 1632"/>
              <a:gd name="T11" fmla="*/ 2147483647 h 200"/>
              <a:gd name="T12" fmla="*/ 2147483647 w 1632"/>
              <a:gd name="T13" fmla="*/ 2147483647 h 200"/>
              <a:gd name="T14" fmla="*/ 2147483647 w 1632"/>
              <a:gd name="T15" fmla="*/ 2147483647 h 200"/>
              <a:gd name="T16" fmla="*/ 2147483647 w 1632"/>
              <a:gd name="T17" fmla="*/ 2147483647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2"/>
              <a:gd name="T28" fmla="*/ 0 h 200"/>
              <a:gd name="T29" fmla="*/ 1632 w 1632"/>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2" h="200">
                <a:moveTo>
                  <a:pt x="0" y="200"/>
                </a:moveTo>
                <a:cubicBezTo>
                  <a:pt x="84" y="104"/>
                  <a:pt x="168" y="8"/>
                  <a:pt x="240" y="8"/>
                </a:cubicBezTo>
                <a:cubicBezTo>
                  <a:pt x="312" y="8"/>
                  <a:pt x="360" y="200"/>
                  <a:pt x="432" y="200"/>
                </a:cubicBezTo>
                <a:cubicBezTo>
                  <a:pt x="504" y="200"/>
                  <a:pt x="600" y="8"/>
                  <a:pt x="672" y="8"/>
                </a:cubicBezTo>
                <a:cubicBezTo>
                  <a:pt x="744" y="8"/>
                  <a:pt x="792" y="200"/>
                  <a:pt x="864" y="200"/>
                </a:cubicBezTo>
                <a:cubicBezTo>
                  <a:pt x="936" y="200"/>
                  <a:pt x="1032" y="8"/>
                  <a:pt x="1104" y="8"/>
                </a:cubicBezTo>
                <a:cubicBezTo>
                  <a:pt x="1176" y="8"/>
                  <a:pt x="1232" y="200"/>
                  <a:pt x="1296" y="200"/>
                </a:cubicBezTo>
                <a:cubicBezTo>
                  <a:pt x="1360" y="200"/>
                  <a:pt x="1432" y="16"/>
                  <a:pt x="1488" y="8"/>
                </a:cubicBezTo>
                <a:cubicBezTo>
                  <a:pt x="1544" y="0"/>
                  <a:pt x="1588" y="76"/>
                  <a:pt x="1632" y="152"/>
                </a:cubicBezTo>
              </a:path>
            </a:pathLst>
          </a:custGeom>
          <a:noFill/>
          <a:ln w="19050" cmpd="sng">
            <a:solidFill>
              <a:srgbClr val="FF3300"/>
            </a:solidFill>
            <a:round/>
            <a:headEnd type="none" w="med" len="med"/>
            <a:tailEnd type="triangle" w="med" len="med"/>
          </a:ln>
        </p:spPr>
        <p:txBody>
          <a:bodyPr wrap="none" anchor="ctr"/>
          <a:lstStyle/>
          <a:p>
            <a:endParaRPr lang="fr-FR"/>
          </a:p>
        </p:txBody>
      </p:sp>
      <p:sp>
        <p:nvSpPr>
          <p:cNvPr id="29" name="Text Box 10"/>
          <p:cNvSpPr txBox="1">
            <a:spLocks noChangeArrowheads="1"/>
          </p:cNvSpPr>
          <p:nvPr/>
        </p:nvSpPr>
        <p:spPr bwMode="auto">
          <a:xfrm>
            <a:off x="2771775" y="6027738"/>
            <a:ext cx="2879725" cy="830262"/>
          </a:xfrm>
          <a:prstGeom prst="rect">
            <a:avLst/>
          </a:prstGeom>
          <a:noFill/>
          <a:ln w="9525">
            <a:noFill/>
            <a:miter lim="800000"/>
            <a:headEnd/>
            <a:tailEnd/>
          </a:ln>
        </p:spPr>
        <p:txBody>
          <a:bodyPr>
            <a:spAutoFit/>
          </a:bodyPr>
          <a:lstStyle/>
          <a:p>
            <a:pPr algn="ctr"/>
            <a:r>
              <a:rPr lang="fr-FR" sz="2400" dirty="0">
                <a:solidFill>
                  <a:srgbClr val="C00000"/>
                </a:solidFill>
              </a:rPr>
              <a:t>Impulsions laser</a:t>
            </a:r>
          </a:p>
          <a:p>
            <a:r>
              <a:rPr lang="fr-FR" sz="2400" dirty="0" smtClean="0">
                <a:solidFill>
                  <a:srgbClr val="C00000"/>
                </a:solidFill>
              </a:rPr>
              <a:t>   «</a:t>
            </a:r>
            <a:r>
              <a:rPr lang="fr-FR" sz="2400" dirty="0">
                <a:solidFill>
                  <a:srgbClr val="C00000"/>
                </a:solidFill>
              </a:rPr>
              <a:t> écriture/lecture »</a:t>
            </a:r>
          </a:p>
        </p:txBody>
      </p:sp>
      <p:cxnSp>
        <p:nvCxnSpPr>
          <p:cNvPr id="31" name="Connecteur droit avec flèche 30"/>
          <p:cNvCxnSpPr/>
          <p:nvPr/>
        </p:nvCxnSpPr>
        <p:spPr>
          <a:xfrm flipV="1">
            <a:off x="4284663" y="3860800"/>
            <a:ext cx="0" cy="20161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0085 -0.01042 C 0.03473 -0.01042 0.07014 0.03588 0.07014 0.09305 C 0.07014 0.15 0.03473 0.19676 -0.0085 0.19676 C -0.05156 0.19676 -0.08645 0.15 -0.08645 0.09305 C -0.08645 0.03588 -0.05156 -0.01042 -0.0085 -0.01042 Z " pathEditMode="relative" rAng="0" ptsTypes="fffff">
                                      <p:cBhvr>
                                        <p:cTn id="6" dur="2000" fill="hold"/>
                                        <p:tgtEl>
                                          <p:spTgt spid="192544"/>
                                        </p:tgtEl>
                                        <p:attrNameLst>
                                          <p:attrName>ppt_x</p:attrName>
                                          <p:attrName>ppt_y</p:attrName>
                                        </p:attrNameLst>
                                      </p:cBhvr>
                                      <p:rCtr x="0" y="10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925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path" presetSubtype="0" repeatCount="indefinite" fill="hold" grpId="1" nodeType="withEffect">
                                  <p:stCondLst>
                                    <p:cond delay="0"/>
                                  </p:stCondLst>
                                  <p:childTnLst>
                                    <p:animMotion origin="layout" path="M -1.94444E-6 4.8161E-6 C 0.09584 4.8161E-6 0.17431 0.09877 0.17431 0.22021 C 0.17431 0.34119 0.09584 0.44066 -1.94444E-6 0.44066 C -0.09566 0.44066 -0.17326 0.34119 -0.17326 0.22021 C -0.17326 0.09877 -0.09566 4.8161E-6 -1.94444E-6 4.8161E-6 Z " pathEditMode="relative" rAng="0" ptsTypes="fffff">
                                      <p:cBhvr>
                                        <p:cTn id="24" dur="3000" fill="hold"/>
                                        <p:tgtEl>
                                          <p:spTgt spid="23"/>
                                        </p:tgtEl>
                                        <p:attrNameLst>
                                          <p:attrName>ppt_x</p:attrName>
                                          <p:attrName>ppt_y</p:attrName>
                                        </p:attrNameLst>
                                      </p:cBhvr>
                                      <p:rCtr x="1" y="22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44" grpId="0" animBg="1"/>
      <p:bldP spid="192551" grpId="0"/>
      <p:bldP spid="20" grpId="0" animBg="1"/>
      <p:bldP spid="21" grpId="0" animBg="1"/>
      <p:bldP spid="23" grpId="0" animBg="1"/>
      <p:bldP spid="23" grpId="1" animBg="1"/>
      <p:bldP spid="24" grpId="0" animBg="1"/>
      <p:bldP spid="25" grpId="0" animBg="1"/>
      <p:bldP spid="26" grpId="0"/>
      <p:bldP spid="27" grpId="0" animBg="1"/>
      <p:bldP spid="28" grpId="0" animBg="1"/>
      <p:bldP spid="29" grpId="0"/>
      <p:bldP spid="29"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85794"/>
            <a:ext cx="8715436" cy="2000548"/>
          </a:xfrm>
          <a:prstGeom prst="rect">
            <a:avLst/>
          </a:prstGeom>
        </p:spPr>
        <p:txBody>
          <a:bodyPr wrap="square">
            <a:spAutoFit/>
          </a:bodyPr>
          <a:lstStyle/>
          <a:p>
            <a:pPr algn="just"/>
            <a:r>
              <a:rPr lang="fr-FR" sz="2200" b="1" dirty="0" smtClean="0">
                <a:solidFill>
                  <a:srgbClr val="0070C0"/>
                </a:solidFill>
              </a:rPr>
              <a:t>Techniques de mesures et de caractérisations de matériaux basées  sur des effets quantiques : nécessité d’une culture dans ce domaine </a:t>
            </a:r>
          </a:p>
          <a:p>
            <a:pPr lvl="2"/>
            <a:r>
              <a:rPr lang="fr-FR" sz="2000" dirty="0" smtClean="0"/>
              <a:t>Microscope électronique à balayage ou transmission </a:t>
            </a:r>
          </a:p>
          <a:p>
            <a:pPr lvl="2"/>
            <a:r>
              <a:rPr lang="fr-FR" sz="2000" dirty="0" smtClean="0"/>
              <a:t>Microscope à effet tunnel </a:t>
            </a:r>
          </a:p>
          <a:p>
            <a:pPr lvl="2"/>
            <a:r>
              <a:rPr lang="fr-FR" sz="2000" dirty="0" smtClean="0"/>
              <a:t>Diffraction d’électrons, neutrons </a:t>
            </a:r>
          </a:p>
          <a:p>
            <a:pPr lvl="2"/>
            <a:r>
              <a:rPr lang="fr-FR" sz="2000" dirty="0" smtClean="0"/>
              <a:t>Résonance Magnétique Nucléaire (RMN)</a:t>
            </a:r>
            <a:endParaRPr lang="fr-FR" sz="2800" dirty="0"/>
          </a:p>
        </p:txBody>
      </p:sp>
      <p:sp>
        <p:nvSpPr>
          <p:cNvPr id="3" name="Rectangle 2"/>
          <p:cNvSpPr/>
          <p:nvPr/>
        </p:nvSpPr>
        <p:spPr>
          <a:xfrm>
            <a:off x="571472" y="214290"/>
            <a:ext cx="7786742" cy="461665"/>
          </a:xfrm>
          <a:prstGeom prst="rect">
            <a:avLst/>
          </a:prstGeom>
        </p:spPr>
        <p:txBody>
          <a:bodyPr wrap="square">
            <a:spAutoFit/>
          </a:bodyPr>
          <a:lstStyle/>
          <a:p>
            <a:pPr algn="ctr"/>
            <a:r>
              <a:rPr lang="fr-FR" b="1" dirty="0" smtClean="0">
                <a:solidFill>
                  <a:srgbClr val="C00000"/>
                </a:solidFill>
              </a:rPr>
              <a:t>La physique quantique « pour l’ingénieur » </a:t>
            </a:r>
          </a:p>
        </p:txBody>
      </p:sp>
      <p:sp>
        <p:nvSpPr>
          <p:cNvPr id="4" name="Rectangle 3"/>
          <p:cNvSpPr/>
          <p:nvPr/>
        </p:nvSpPr>
        <p:spPr>
          <a:xfrm>
            <a:off x="285720" y="2953780"/>
            <a:ext cx="8715436" cy="1661993"/>
          </a:xfrm>
          <a:prstGeom prst="rect">
            <a:avLst/>
          </a:prstGeom>
        </p:spPr>
        <p:txBody>
          <a:bodyPr wrap="square">
            <a:spAutoFit/>
          </a:bodyPr>
          <a:lstStyle/>
          <a:p>
            <a:r>
              <a:rPr lang="fr-FR" sz="2200" b="1" dirty="0" smtClean="0">
                <a:solidFill>
                  <a:srgbClr val="0070C0"/>
                </a:solidFill>
              </a:rPr>
              <a:t>Très hautes technologie (recherche et développement): </a:t>
            </a:r>
          </a:p>
          <a:p>
            <a:pPr lvl="2"/>
            <a:r>
              <a:rPr lang="fr-FR" sz="2000" dirty="0" smtClean="0"/>
              <a:t>Conceptions de composants pour la microélectronique, l’optoélectronique (ingénierie de structure de bande  pour les composants (Amplificateurs) et lasers semi-conducteurs   et l’électronique de spin (tête de lecture des disque durs,) </a:t>
            </a:r>
          </a:p>
        </p:txBody>
      </p:sp>
      <p:sp>
        <p:nvSpPr>
          <p:cNvPr id="5" name="Rectangle 4"/>
          <p:cNvSpPr/>
          <p:nvPr/>
        </p:nvSpPr>
        <p:spPr>
          <a:xfrm>
            <a:off x="285720" y="4935692"/>
            <a:ext cx="8286808" cy="738664"/>
          </a:xfrm>
          <a:prstGeom prst="rect">
            <a:avLst/>
          </a:prstGeom>
        </p:spPr>
        <p:txBody>
          <a:bodyPr wrap="square">
            <a:spAutoFit/>
          </a:bodyPr>
          <a:lstStyle/>
          <a:p>
            <a:r>
              <a:rPr lang="fr-FR" sz="2200" b="1" dirty="0" smtClean="0">
                <a:solidFill>
                  <a:srgbClr val="0070C0"/>
                </a:solidFill>
              </a:rPr>
              <a:t>A l’heure actuelle: recherche amont dans les laboratoires</a:t>
            </a:r>
          </a:p>
          <a:p>
            <a:r>
              <a:rPr lang="fr-FR" sz="2000" dirty="0" smtClean="0"/>
              <a:t>Futur : recherche et développement dans le domaine des </a:t>
            </a:r>
            <a:r>
              <a:rPr lang="fr-FR" sz="2000" b="1" dirty="0" smtClean="0"/>
              <a:t>Nano- Technologies?</a:t>
            </a:r>
            <a:r>
              <a:rPr lang="fr-FR" sz="2000" dirty="0" smtClean="0"/>
              <a:t> </a:t>
            </a:r>
            <a:r>
              <a:rPr lang="fr-FR" sz="2000" b="1"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2"/>
          </p:nvPr>
        </p:nvSpPr>
        <p:spPr/>
        <p:txBody>
          <a:bodyPr/>
          <a:lstStyle/>
          <a:p>
            <a:fld id="{C30F4745-0DFD-49D3-99D1-A4A2C973FD24}" type="slidenum">
              <a:rPr lang="fr-FR"/>
              <a:pPr/>
              <a:t>7</a:t>
            </a:fld>
            <a:endParaRPr lang="fr-FR"/>
          </a:p>
        </p:txBody>
      </p:sp>
      <p:pic>
        <p:nvPicPr>
          <p:cNvPr id="5145" name="Picture 25"/>
          <p:cNvPicPr>
            <a:picLocks noChangeAspect="1" noChangeArrowheads="1"/>
          </p:cNvPicPr>
          <p:nvPr/>
        </p:nvPicPr>
        <p:blipFill>
          <a:blip r:embed="rId2"/>
          <a:srcRect l="4260"/>
          <a:stretch>
            <a:fillRect/>
          </a:stretch>
        </p:blipFill>
        <p:spPr bwMode="auto">
          <a:xfrm>
            <a:off x="323850" y="1268413"/>
            <a:ext cx="5246688" cy="4979987"/>
          </a:xfrm>
          <a:prstGeom prst="rect">
            <a:avLst/>
          </a:prstGeom>
          <a:noFill/>
          <a:ln w="9525">
            <a:noFill/>
            <a:miter lim="800000"/>
            <a:headEnd/>
            <a:tailEnd/>
          </a:ln>
          <a:effectLst/>
        </p:spPr>
      </p:pic>
      <p:sp>
        <p:nvSpPr>
          <p:cNvPr id="5124" name="Text Box 4"/>
          <p:cNvSpPr txBox="1">
            <a:spLocks noChangeArrowheads="1"/>
          </p:cNvSpPr>
          <p:nvPr/>
        </p:nvSpPr>
        <p:spPr bwMode="auto">
          <a:xfrm>
            <a:off x="2195513" y="141288"/>
            <a:ext cx="4886325" cy="469900"/>
          </a:xfrm>
          <a:prstGeom prst="rect">
            <a:avLst/>
          </a:prstGeom>
          <a:noFill/>
          <a:ln w="9525">
            <a:noFill/>
            <a:miter lim="800000"/>
            <a:headEnd/>
            <a:tailEnd/>
          </a:ln>
          <a:effectLst/>
        </p:spPr>
        <p:txBody>
          <a:bodyPr lIns="104498" tIns="52249" rIns="104498" bIns="52249">
            <a:spAutoFit/>
          </a:bodyPr>
          <a:lstStyle/>
          <a:p>
            <a:pPr eaLnBrk="0" hangingPunct="0">
              <a:spcBef>
                <a:spcPct val="50000"/>
              </a:spcBef>
            </a:pPr>
            <a:r>
              <a:rPr lang="fr-FR" sz="2400" b="1">
                <a:solidFill>
                  <a:schemeClr val="accent2"/>
                </a:solidFill>
                <a:cs typeface="Arial" charset="0"/>
              </a:rPr>
              <a:t>La lumière comme une onde</a:t>
            </a:r>
          </a:p>
        </p:txBody>
      </p:sp>
      <p:sp>
        <p:nvSpPr>
          <p:cNvPr id="5126" name="Text Box 6"/>
          <p:cNvSpPr txBox="1">
            <a:spLocks noChangeArrowheads="1"/>
          </p:cNvSpPr>
          <p:nvPr/>
        </p:nvSpPr>
        <p:spPr bwMode="auto">
          <a:xfrm>
            <a:off x="107950" y="765175"/>
            <a:ext cx="6840538" cy="474850"/>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dirty="0">
                <a:solidFill>
                  <a:srgbClr val="FF0000"/>
                </a:solidFill>
                <a:cs typeface="Arial" charset="0"/>
              </a:rPr>
              <a:t>T. Young </a:t>
            </a:r>
            <a:r>
              <a:rPr lang="fr-FR" sz="2000" dirty="0">
                <a:cs typeface="Arial" charset="0"/>
              </a:rPr>
              <a:t>(1773-1829) : </a:t>
            </a:r>
            <a:r>
              <a:rPr lang="fr-FR" dirty="0">
                <a:cs typeface="Arial" charset="0"/>
              </a:rPr>
              <a:t>Diffraction et Interférences</a:t>
            </a:r>
          </a:p>
        </p:txBody>
      </p:sp>
      <p:sp>
        <p:nvSpPr>
          <p:cNvPr id="5136" name="Text Box 16"/>
          <p:cNvSpPr txBox="1">
            <a:spLocks noChangeArrowheads="1"/>
          </p:cNvSpPr>
          <p:nvPr/>
        </p:nvSpPr>
        <p:spPr bwMode="auto">
          <a:xfrm>
            <a:off x="1508114" y="6021388"/>
            <a:ext cx="1563688" cy="593725"/>
          </a:xfrm>
          <a:prstGeom prst="rect">
            <a:avLst/>
          </a:prstGeom>
          <a:noFill/>
          <a:ln w="9525">
            <a:noFill/>
            <a:miter lim="800000"/>
            <a:headEnd/>
            <a:tailEnd/>
          </a:ln>
          <a:effectLst/>
        </p:spPr>
        <p:txBody>
          <a:bodyPr lIns="104498" tIns="52249" rIns="104498" bIns="52249">
            <a:spAutoFit/>
          </a:bodyPr>
          <a:lstStyle/>
          <a:p>
            <a:pPr eaLnBrk="0" hangingPunct="0">
              <a:spcBef>
                <a:spcPct val="50000"/>
              </a:spcBef>
            </a:pPr>
            <a:r>
              <a:rPr lang="fr-FR" sz="1600" dirty="0">
                <a:solidFill>
                  <a:srgbClr val="FF0000"/>
                </a:solidFill>
                <a:cs typeface="Arial" charset="0"/>
              </a:rPr>
              <a:t>Plaque percée de deux trous</a:t>
            </a:r>
          </a:p>
        </p:txBody>
      </p:sp>
      <p:sp>
        <p:nvSpPr>
          <p:cNvPr id="5139" name="Text Box 19"/>
          <p:cNvSpPr txBox="1">
            <a:spLocks noChangeArrowheads="1"/>
          </p:cNvSpPr>
          <p:nvPr/>
        </p:nvSpPr>
        <p:spPr bwMode="auto">
          <a:xfrm>
            <a:off x="395288" y="5300663"/>
            <a:ext cx="1558925" cy="654050"/>
          </a:xfrm>
          <a:prstGeom prst="rect">
            <a:avLst/>
          </a:prstGeom>
          <a:noFill/>
          <a:ln w="9525">
            <a:noFill/>
            <a:miter lim="800000"/>
            <a:headEnd/>
            <a:tailEnd/>
          </a:ln>
          <a:effectLst/>
        </p:spPr>
        <p:txBody>
          <a:bodyPr lIns="104498" tIns="52249" rIns="104498" bIns="52249">
            <a:spAutoFit/>
          </a:bodyPr>
          <a:lstStyle/>
          <a:p>
            <a:pPr eaLnBrk="0" hangingPunct="0">
              <a:spcBef>
                <a:spcPct val="50000"/>
              </a:spcBef>
            </a:pPr>
            <a:r>
              <a:rPr lang="fr-FR">
                <a:solidFill>
                  <a:srgbClr val="000000"/>
                </a:solidFill>
                <a:cs typeface="Arial" charset="0"/>
              </a:rPr>
              <a:t>onde incidente</a:t>
            </a:r>
          </a:p>
        </p:txBody>
      </p:sp>
      <p:sp>
        <p:nvSpPr>
          <p:cNvPr id="5146" name="Text Box 26"/>
          <p:cNvSpPr txBox="1">
            <a:spLocks noChangeArrowheads="1"/>
          </p:cNvSpPr>
          <p:nvPr/>
        </p:nvSpPr>
        <p:spPr bwMode="auto">
          <a:xfrm>
            <a:off x="3176588" y="6103938"/>
            <a:ext cx="1355725" cy="349250"/>
          </a:xfrm>
          <a:prstGeom prst="rect">
            <a:avLst/>
          </a:prstGeom>
          <a:noFill/>
          <a:ln w="9525">
            <a:noFill/>
            <a:miter lim="800000"/>
            <a:headEnd/>
            <a:tailEnd/>
          </a:ln>
          <a:effectLst/>
        </p:spPr>
        <p:txBody>
          <a:bodyPr lIns="104498" tIns="52249" rIns="104498" bIns="52249">
            <a:spAutoFit/>
          </a:bodyPr>
          <a:lstStyle/>
          <a:p>
            <a:pPr eaLnBrk="0" hangingPunct="0">
              <a:spcBef>
                <a:spcPct val="50000"/>
              </a:spcBef>
            </a:pPr>
            <a:r>
              <a:rPr lang="fr-FR" sz="1600" dirty="0">
                <a:solidFill>
                  <a:srgbClr val="FF0000"/>
                </a:solidFill>
                <a:cs typeface="Arial" charset="0"/>
              </a:rPr>
              <a:t>écran</a:t>
            </a:r>
          </a:p>
        </p:txBody>
      </p:sp>
      <p:sp>
        <p:nvSpPr>
          <p:cNvPr id="5147" name="Line 27"/>
          <p:cNvSpPr>
            <a:spLocks noChangeShapeType="1"/>
          </p:cNvSpPr>
          <p:nvPr/>
        </p:nvSpPr>
        <p:spPr bwMode="auto">
          <a:xfrm>
            <a:off x="3635375" y="3789363"/>
            <a:ext cx="903288" cy="0"/>
          </a:xfrm>
          <a:prstGeom prst="line">
            <a:avLst/>
          </a:prstGeom>
          <a:noFill/>
          <a:ln w="38100">
            <a:solidFill>
              <a:srgbClr val="CC0000"/>
            </a:solidFill>
            <a:round/>
            <a:headEnd/>
            <a:tailEnd type="triangle" w="med" len="med"/>
          </a:ln>
          <a:effectLst/>
        </p:spPr>
        <p:txBody>
          <a:bodyPr/>
          <a:lstStyle/>
          <a:p>
            <a:endParaRPr lang="fr-FR"/>
          </a:p>
        </p:txBody>
      </p:sp>
      <p:sp>
        <p:nvSpPr>
          <p:cNvPr id="5148" name="Text Box 28"/>
          <p:cNvSpPr txBox="1">
            <a:spLocks noChangeArrowheads="1"/>
          </p:cNvSpPr>
          <p:nvPr/>
        </p:nvSpPr>
        <p:spPr bwMode="auto">
          <a:xfrm>
            <a:off x="4356100" y="3860800"/>
            <a:ext cx="1123950" cy="366713"/>
          </a:xfrm>
          <a:prstGeom prst="rect">
            <a:avLst/>
          </a:prstGeom>
          <a:noFill/>
          <a:ln w="9525">
            <a:noFill/>
            <a:miter lim="800000"/>
            <a:headEnd/>
            <a:tailEnd/>
          </a:ln>
          <a:effectLst/>
        </p:spPr>
        <p:txBody>
          <a:bodyPr wrap="none">
            <a:spAutoFit/>
          </a:bodyPr>
          <a:lstStyle/>
          <a:p>
            <a:pPr algn="l"/>
            <a:r>
              <a:rPr lang="fr-FR" b="1">
                <a:solidFill>
                  <a:srgbClr val="CC0000"/>
                </a:solidFill>
              </a:rPr>
              <a:t>Intensité</a:t>
            </a:r>
          </a:p>
        </p:txBody>
      </p:sp>
      <p:sp>
        <p:nvSpPr>
          <p:cNvPr id="5137" name="Text Box 17"/>
          <p:cNvSpPr txBox="1">
            <a:spLocks noChangeArrowheads="1"/>
          </p:cNvSpPr>
          <p:nvPr/>
        </p:nvSpPr>
        <p:spPr bwMode="auto">
          <a:xfrm>
            <a:off x="5580063" y="2644775"/>
            <a:ext cx="3563937" cy="1582846"/>
          </a:xfrm>
          <a:prstGeom prst="rect">
            <a:avLst/>
          </a:prstGeom>
          <a:solidFill>
            <a:schemeClr val="bg1"/>
          </a:solidFill>
          <a:ln w="9525">
            <a:noFill/>
            <a:miter lim="800000"/>
            <a:headEnd/>
            <a:tailEnd/>
          </a:ln>
          <a:effectLst/>
        </p:spPr>
        <p:txBody>
          <a:bodyPr lIns="104498" tIns="52249" rIns="104498" bIns="52249">
            <a:spAutoFit/>
          </a:bodyPr>
          <a:lstStyle/>
          <a:p>
            <a:pPr algn="l" eaLnBrk="0" hangingPunct="0">
              <a:spcBef>
                <a:spcPct val="50000"/>
              </a:spcBef>
            </a:pPr>
            <a:r>
              <a:rPr lang="fr-FR" dirty="0">
                <a:solidFill>
                  <a:schemeClr val="accent2"/>
                </a:solidFill>
                <a:cs typeface="Arial" charset="0"/>
              </a:rPr>
              <a:t>Interférences constructives </a:t>
            </a:r>
            <a:r>
              <a:rPr lang="fr-FR" dirty="0">
                <a:solidFill>
                  <a:srgbClr val="000000"/>
                </a:solidFill>
                <a:cs typeface="Arial" charset="0"/>
              </a:rPr>
              <a:t>lorsque les deux crêtes des ondes se rencontrent </a:t>
            </a:r>
            <a:r>
              <a:rPr lang="fr-FR" b="1" dirty="0">
                <a:solidFill>
                  <a:srgbClr val="CC0000"/>
                </a:solidFill>
                <a:cs typeface="Arial" charset="0"/>
              </a:rPr>
              <a:t>en phase.</a:t>
            </a:r>
          </a:p>
        </p:txBody>
      </p:sp>
      <p:sp>
        <p:nvSpPr>
          <p:cNvPr id="5138" name="Text Box 18"/>
          <p:cNvSpPr txBox="1">
            <a:spLocks noChangeArrowheads="1"/>
          </p:cNvSpPr>
          <p:nvPr/>
        </p:nvSpPr>
        <p:spPr bwMode="auto">
          <a:xfrm>
            <a:off x="5700713" y="1125538"/>
            <a:ext cx="3192462" cy="1582846"/>
          </a:xfrm>
          <a:prstGeom prst="rect">
            <a:avLst/>
          </a:prstGeom>
          <a:solidFill>
            <a:schemeClr val="bg1"/>
          </a:solidFill>
          <a:ln w="9525">
            <a:noFill/>
            <a:miter lim="800000"/>
            <a:headEnd/>
            <a:tailEnd/>
          </a:ln>
          <a:effectLst/>
        </p:spPr>
        <p:txBody>
          <a:bodyPr lIns="3600" tIns="52249" rIns="3600" bIns="52249">
            <a:spAutoFit/>
          </a:bodyPr>
          <a:lstStyle/>
          <a:p>
            <a:pPr algn="l" eaLnBrk="0" hangingPunct="0">
              <a:spcBef>
                <a:spcPct val="50000"/>
              </a:spcBef>
            </a:pPr>
            <a:r>
              <a:rPr lang="fr-FR" dirty="0">
                <a:solidFill>
                  <a:schemeClr val="accent2"/>
                </a:solidFill>
                <a:cs typeface="Arial" charset="0"/>
              </a:rPr>
              <a:t>Interférences destructives </a:t>
            </a:r>
            <a:r>
              <a:rPr lang="fr-FR" dirty="0">
                <a:solidFill>
                  <a:srgbClr val="000000"/>
                </a:solidFill>
                <a:cs typeface="Arial" charset="0"/>
              </a:rPr>
              <a:t>lorsque les deux crêtes des ondes se rencontrent en </a:t>
            </a:r>
            <a:r>
              <a:rPr lang="fr-FR" b="1" dirty="0">
                <a:solidFill>
                  <a:srgbClr val="CC0000"/>
                </a:solidFill>
                <a:cs typeface="Arial" charset="0"/>
              </a:rPr>
              <a:t>opposition de phase.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p:cNvSpPr>
            <a:spLocks noGrp="1"/>
          </p:cNvSpPr>
          <p:nvPr>
            <p:ph type="sldNum" sz="quarter" idx="12"/>
          </p:nvPr>
        </p:nvSpPr>
        <p:spPr/>
        <p:txBody>
          <a:bodyPr/>
          <a:lstStyle/>
          <a:p>
            <a:fld id="{342FA122-0A5A-43BA-9167-D4AADCC22C27}" type="slidenum">
              <a:rPr lang="fr-FR"/>
              <a:pPr/>
              <a:t>8</a:t>
            </a:fld>
            <a:endParaRPr lang="fr-FR"/>
          </a:p>
        </p:txBody>
      </p:sp>
      <p:sp>
        <p:nvSpPr>
          <p:cNvPr id="258052" name="Text Box 4"/>
          <p:cNvSpPr txBox="1">
            <a:spLocks noChangeArrowheads="1"/>
          </p:cNvSpPr>
          <p:nvPr/>
        </p:nvSpPr>
        <p:spPr bwMode="auto">
          <a:xfrm>
            <a:off x="34925" y="141288"/>
            <a:ext cx="4681538" cy="469900"/>
          </a:xfrm>
          <a:prstGeom prst="rect">
            <a:avLst/>
          </a:prstGeom>
          <a:noFill/>
          <a:ln w="9525">
            <a:noFill/>
            <a:miter lim="800000"/>
            <a:headEnd/>
            <a:tailEnd/>
          </a:ln>
          <a:effectLst/>
        </p:spPr>
        <p:txBody>
          <a:bodyPr lIns="104498" tIns="52249" rIns="104498" bIns="52249">
            <a:spAutoFit/>
          </a:bodyPr>
          <a:lstStyle/>
          <a:p>
            <a:pPr eaLnBrk="0" hangingPunct="0">
              <a:spcBef>
                <a:spcPct val="50000"/>
              </a:spcBef>
            </a:pPr>
            <a:r>
              <a:rPr lang="fr-FR" sz="2400" b="1">
                <a:solidFill>
                  <a:schemeClr val="accent2"/>
                </a:solidFill>
                <a:cs typeface="Arial" charset="0"/>
              </a:rPr>
              <a:t>La lumière comme une onde</a:t>
            </a:r>
          </a:p>
        </p:txBody>
      </p:sp>
      <p:sp>
        <p:nvSpPr>
          <p:cNvPr id="258053" name="Text Box 5"/>
          <p:cNvSpPr txBox="1">
            <a:spLocks noChangeArrowheads="1"/>
          </p:cNvSpPr>
          <p:nvPr/>
        </p:nvSpPr>
        <p:spPr bwMode="auto">
          <a:xfrm>
            <a:off x="288925" y="836613"/>
            <a:ext cx="3635375" cy="1628775"/>
          </a:xfrm>
          <a:prstGeom prst="rect">
            <a:avLst/>
          </a:prstGeom>
          <a:noFill/>
          <a:ln w="9525">
            <a:noFill/>
            <a:miter lim="800000"/>
            <a:headEnd/>
            <a:tailEnd/>
          </a:ln>
          <a:effectLst/>
        </p:spPr>
        <p:txBody>
          <a:bodyPr lIns="104498" tIns="52249" rIns="104498" bIns="52249">
            <a:spAutoFit/>
          </a:bodyPr>
          <a:lstStyle/>
          <a:p>
            <a:pPr algn="l" eaLnBrk="0" hangingPunct="0">
              <a:spcBef>
                <a:spcPct val="50000"/>
              </a:spcBef>
            </a:pPr>
            <a:r>
              <a:rPr lang="fr-FR" sz="2000" dirty="0">
                <a:solidFill>
                  <a:schemeClr val="accent2"/>
                </a:solidFill>
                <a:cs typeface="Arial" charset="0"/>
              </a:rPr>
              <a:t>J. C. Maxwell</a:t>
            </a:r>
            <a:r>
              <a:rPr lang="fr-FR" sz="2000" dirty="0">
                <a:cs typeface="Arial" charset="0"/>
              </a:rPr>
              <a:t> (1831-1879) : </a:t>
            </a:r>
          </a:p>
          <a:p>
            <a:pPr algn="l" eaLnBrk="0" hangingPunct="0">
              <a:spcBef>
                <a:spcPct val="50000"/>
              </a:spcBef>
            </a:pPr>
            <a:r>
              <a:rPr lang="fr-FR" sz="2000" dirty="0">
                <a:solidFill>
                  <a:srgbClr val="C00000"/>
                </a:solidFill>
                <a:cs typeface="Arial" charset="0"/>
              </a:rPr>
              <a:t>La lumière est une onde électromagnétique</a:t>
            </a:r>
          </a:p>
          <a:p>
            <a:pPr algn="l" eaLnBrk="0" hangingPunct="0">
              <a:spcBef>
                <a:spcPct val="50000"/>
              </a:spcBef>
            </a:pPr>
            <a:r>
              <a:rPr lang="fr-FR" sz="2000" dirty="0">
                <a:cs typeface="Arial" charset="0"/>
              </a:rPr>
              <a:t>Équation de propagation</a:t>
            </a:r>
          </a:p>
        </p:txBody>
      </p:sp>
      <p:pic>
        <p:nvPicPr>
          <p:cNvPr id="258055" name="Picture 7" descr="spectre em"/>
          <p:cNvPicPr>
            <a:picLocks noChangeAspect="1" noChangeArrowheads="1"/>
          </p:cNvPicPr>
          <p:nvPr/>
        </p:nvPicPr>
        <p:blipFill>
          <a:blip r:embed="rId2"/>
          <a:srcRect l="2820" r="1625"/>
          <a:stretch>
            <a:fillRect/>
          </a:stretch>
        </p:blipFill>
        <p:spPr bwMode="auto">
          <a:xfrm>
            <a:off x="179388" y="2592388"/>
            <a:ext cx="8497887" cy="4221162"/>
          </a:xfrm>
          <a:prstGeom prst="rect">
            <a:avLst/>
          </a:prstGeom>
          <a:noFill/>
        </p:spPr>
      </p:pic>
      <p:pic>
        <p:nvPicPr>
          <p:cNvPr id="258054" name="Picture 6" descr="onde em"/>
          <p:cNvPicPr>
            <a:picLocks noChangeAspect="1" noChangeArrowheads="1"/>
          </p:cNvPicPr>
          <p:nvPr/>
        </p:nvPicPr>
        <p:blipFill>
          <a:blip r:embed="rId3"/>
          <a:srcRect l="4726" r="2415"/>
          <a:stretch>
            <a:fillRect/>
          </a:stretch>
        </p:blipFill>
        <p:spPr bwMode="auto">
          <a:xfrm>
            <a:off x="4643438" y="44450"/>
            <a:ext cx="4427537" cy="2582863"/>
          </a:xfrm>
          <a:prstGeom prst="rect">
            <a:avLst/>
          </a:prstGeom>
          <a:noFill/>
        </p:spPr>
      </p:pic>
      <p:grpSp>
        <p:nvGrpSpPr>
          <p:cNvPr id="2" name="Group 11"/>
          <p:cNvGrpSpPr>
            <a:grpSpLocks/>
          </p:cNvGrpSpPr>
          <p:nvPr/>
        </p:nvGrpSpPr>
        <p:grpSpPr bwMode="auto">
          <a:xfrm>
            <a:off x="1023938" y="4402138"/>
            <a:ext cx="4772025" cy="1379537"/>
            <a:chOff x="645" y="2773"/>
            <a:chExt cx="3006" cy="869"/>
          </a:xfrm>
        </p:grpSpPr>
        <p:pic>
          <p:nvPicPr>
            <p:cNvPr id="258056" name="Picture 8" descr="spectre visible"/>
            <p:cNvPicPr>
              <a:picLocks noChangeAspect="1" noChangeArrowheads="1"/>
            </p:cNvPicPr>
            <p:nvPr/>
          </p:nvPicPr>
          <p:blipFill>
            <a:blip r:embed="rId4"/>
            <a:srcRect t="1932"/>
            <a:stretch>
              <a:fillRect/>
            </a:stretch>
          </p:blipFill>
          <p:spPr bwMode="auto">
            <a:xfrm>
              <a:off x="645" y="2931"/>
              <a:ext cx="3006" cy="711"/>
            </a:xfrm>
            <a:prstGeom prst="rect">
              <a:avLst/>
            </a:prstGeom>
            <a:noFill/>
            <a:ln w="9525">
              <a:noFill/>
              <a:miter lim="800000"/>
              <a:headEnd/>
              <a:tailEnd/>
            </a:ln>
            <a:effectLst/>
          </p:spPr>
        </p:pic>
        <p:sp>
          <p:nvSpPr>
            <p:cNvPr id="258057" name="Line 9"/>
            <p:cNvSpPr>
              <a:spLocks noChangeShapeType="1"/>
            </p:cNvSpPr>
            <p:nvPr/>
          </p:nvSpPr>
          <p:spPr bwMode="auto">
            <a:xfrm flipH="1">
              <a:off x="867" y="2773"/>
              <a:ext cx="1477" cy="158"/>
            </a:xfrm>
            <a:prstGeom prst="line">
              <a:avLst/>
            </a:prstGeom>
            <a:noFill/>
            <a:ln w="9525">
              <a:solidFill>
                <a:schemeClr val="bg1"/>
              </a:solidFill>
              <a:round/>
              <a:headEnd/>
              <a:tailEnd/>
            </a:ln>
            <a:effectLst/>
          </p:spPr>
          <p:txBody>
            <a:bodyPr/>
            <a:lstStyle/>
            <a:p>
              <a:endParaRPr lang="fr-FR"/>
            </a:p>
          </p:txBody>
        </p:sp>
        <p:sp>
          <p:nvSpPr>
            <p:cNvPr id="258058" name="Line 10"/>
            <p:cNvSpPr>
              <a:spLocks noChangeShapeType="1"/>
            </p:cNvSpPr>
            <p:nvPr/>
          </p:nvSpPr>
          <p:spPr bwMode="auto">
            <a:xfrm>
              <a:off x="2472" y="2774"/>
              <a:ext cx="931" cy="160"/>
            </a:xfrm>
            <a:prstGeom prst="line">
              <a:avLst/>
            </a:prstGeom>
            <a:noFill/>
            <a:ln w="9525">
              <a:solidFill>
                <a:schemeClr val="bg1"/>
              </a:solidFill>
              <a:round/>
              <a:headEnd/>
              <a:tailEnd/>
            </a:ln>
            <a:effec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Text Box 4"/>
          <p:cNvSpPr txBox="1">
            <a:spLocks noChangeArrowheads="1"/>
          </p:cNvSpPr>
          <p:nvPr/>
        </p:nvSpPr>
        <p:spPr bwMode="auto">
          <a:xfrm>
            <a:off x="1476375" y="44450"/>
            <a:ext cx="5646097" cy="461665"/>
          </a:xfrm>
          <a:prstGeom prst="rect">
            <a:avLst/>
          </a:prstGeom>
          <a:noFill/>
          <a:ln w="9525">
            <a:noFill/>
            <a:miter lim="800000"/>
            <a:headEnd/>
            <a:tailEnd/>
          </a:ln>
          <a:effectLst/>
        </p:spPr>
        <p:txBody>
          <a:bodyPr wrap="none">
            <a:spAutoFit/>
          </a:bodyPr>
          <a:lstStyle/>
          <a:p>
            <a:pPr algn="l"/>
            <a:r>
              <a:rPr lang="fr-FR" sz="2400" b="1" u="sng" dirty="0">
                <a:solidFill>
                  <a:schemeClr val="accent2"/>
                </a:solidFill>
              </a:rPr>
              <a:t>Faits expérimentaux </a:t>
            </a:r>
            <a:r>
              <a:rPr lang="fr-FR" sz="2400" b="1" u="sng" dirty="0">
                <a:solidFill>
                  <a:srgbClr val="C00000"/>
                </a:solidFill>
              </a:rPr>
              <a:t>non élucidés </a:t>
            </a:r>
            <a:r>
              <a:rPr lang="fr-FR" sz="2400" b="1" u="sng" dirty="0">
                <a:solidFill>
                  <a:schemeClr val="accent2"/>
                </a:solidFill>
              </a:rPr>
              <a:t>en 1900</a:t>
            </a:r>
          </a:p>
        </p:txBody>
      </p:sp>
      <p:sp>
        <p:nvSpPr>
          <p:cNvPr id="261125" name="Text Box 5"/>
          <p:cNvSpPr txBox="1">
            <a:spLocks noChangeArrowheads="1"/>
          </p:cNvSpPr>
          <p:nvPr/>
        </p:nvSpPr>
        <p:spPr bwMode="auto">
          <a:xfrm>
            <a:off x="142844" y="620713"/>
            <a:ext cx="2857520" cy="701675"/>
          </a:xfrm>
          <a:prstGeom prst="rect">
            <a:avLst/>
          </a:prstGeom>
          <a:noFill/>
          <a:ln w="9525">
            <a:noFill/>
            <a:miter lim="800000"/>
            <a:headEnd/>
            <a:tailEnd/>
          </a:ln>
          <a:effectLst/>
        </p:spPr>
        <p:txBody>
          <a:bodyPr wrap="square">
            <a:spAutoFit/>
          </a:bodyPr>
          <a:lstStyle/>
          <a:p>
            <a:pPr algn="l"/>
            <a:r>
              <a:rPr lang="fr-FR" sz="2000" dirty="0">
                <a:solidFill>
                  <a:srgbClr val="CC0000"/>
                </a:solidFill>
              </a:rPr>
              <a:t>Rayonnement du corps noir</a:t>
            </a:r>
          </a:p>
        </p:txBody>
      </p:sp>
      <p:sp>
        <p:nvSpPr>
          <p:cNvPr id="261126" name="Text Box 6"/>
          <p:cNvSpPr txBox="1">
            <a:spLocks noChangeArrowheads="1"/>
          </p:cNvSpPr>
          <p:nvPr/>
        </p:nvSpPr>
        <p:spPr bwMode="auto">
          <a:xfrm>
            <a:off x="107950" y="1214422"/>
            <a:ext cx="2951163" cy="1938992"/>
          </a:xfrm>
          <a:prstGeom prst="rect">
            <a:avLst/>
          </a:prstGeom>
          <a:noFill/>
          <a:ln w="9525">
            <a:noFill/>
            <a:miter lim="800000"/>
            <a:headEnd/>
            <a:tailEnd/>
          </a:ln>
          <a:effectLst/>
        </p:spPr>
        <p:txBody>
          <a:bodyPr>
            <a:spAutoFit/>
          </a:bodyPr>
          <a:lstStyle/>
          <a:p>
            <a:pPr algn="l"/>
            <a:r>
              <a:rPr lang="fr-FR" sz="2000" dirty="0"/>
              <a:t>Les corps chauffés émettent du rayonnement.</a:t>
            </a:r>
          </a:p>
          <a:p>
            <a:pPr algn="l"/>
            <a:r>
              <a:rPr lang="fr-FR" sz="2000" dirty="0"/>
              <a:t>L’intensité émise décroît pour les courtes longueurs d’onde :</a:t>
            </a:r>
          </a:p>
          <a:p>
            <a:pPr algn="l"/>
            <a:r>
              <a:rPr lang="fr-FR" sz="2000" dirty="0"/>
              <a:t>"catastrophe ultra-violette"</a:t>
            </a:r>
          </a:p>
        </p:txBody>
      </p:sp>
      <p:pic>
        <p:nvPicPr>
          <p:cNvPr id="261127" name="Picture 7"/>
          <p:cNvPicPr>
            <a:picLocks noChangeAspect="1" noChangeArrowheads="1"/>
          </p:cNvPicPr>
          <p:nvPr/>
        </p:nvPicPr>
        <p:blipFill>
          <a:blip r:embed="rId2">
            <a:clrChange>
              <a:clrFrom>
                <a:srgbClr val="FFF3C0"/>
              </a:clrFrom>
              <a:clrTo>
                <a:srgbClr val="FFF3C0">
                  <a:alpha val="0"/>
                </a:srgbClr>
              </a:clrTo>
            </a:clrChange>
          </a:blip>
          <a:srcRect b="2666"/>
          <a:stretch>
            <a:fillRect/>
          </a:stretch>
        </p:blipFill>
        <p:spPr bwMode="auto">
          <a:xfrm>
            <a:off x="0" y="3289300"/>
            <a:ext cx="3094038" cy="3014663"/>
          </a:xfrm>
          <a:prstGeom prst="rect">
            <a:avLst/>
          </a:prstGeom>
          <a:noFill/>
        </p:spPr>
      </p:pic>
      <p:sp>
        <p:nvSpPr>
          <p:cNvPr id="261135" name="Text Box 15"/>
          <p:cNvSpPr txBox="1">
            <a:spLocks noChangeArrowheads="1"/>
          </p:cNvSpPr>
          <p:nvPr/>
        </p:nvSpPr>
        <p:spPr bwMode="auto">
          <a:xfrm>
            <a:off x="3203575" y="620713"/>
            <a:ext cx="2736850" cy="396875"/>
          </a:xfrm>
          <a:prstGeom prst="rect">
            <a:avLst/>
          </a:prstGeom>
          <a:noFill/>
          <a:ln w="9525">
            <a:noFill/>
            <a:miter lim="800000"/>
            <a:headEnd/>
            <a:tailEnd/>
          </a:ln>
          <a:effectLst/>
        </p:spPr>
        <p:txBody>
          <a:bodyPr>
            <a:spAutoFit/>
          </a:bodyPr>
          <a:lstStyle/>
          <a:p>
            <a:pPr algn="l"/>
            <a:r>
              <a:rPr lang="fr-FR" sz="2000">
                <a:solidFill>
                  <a:srgbClr val="CC0000"/>
                </a:solidFill>
              </a:rPr>
              <a:t>Effet photo-électrique</a:t>
            </a:r>
          </a:p>
        </p:txBody>
      </p:sp>
      <p:sp>
        <p:nvSpPr>
          <p:cNvPr id="261136" name="Text Box 16"/>
          <p:cNvSpPr txBox="1">
            <a:spLocks noChangeArrowheads="1"/>
          </p:cNvSpPr>
          <p:nvPr/>
        </p:nvSpPr>
        <p:spPr bwMode="auto">
          <a:xfrm>
            <a:off x="6443663" y="620713"/>
            <a:ext cx="2432050" cy="396875"/>
          </a:xfrm>
          <a:prstGeom prst="rect">
            <a:avLst/>
          </a:prstGeom>
          <a:noFill/>
          <a:ln w="9525">
            <a:noFill/>
            <a:miter lim="800000"/>
            <a:headEnd/>
            <a:tailEnd/>
          </a:ln>
          <a:effectLst/>
        </p:spPr>
        <p:txBody>
          <a:bodyPr>
            <a:spAutoFit/>
          </a:bodyPr>
          <a:lstStyle/>
          <a:p>
            <a:pPr algn="l"/>
            <a:r>
              <a:rPr lang="fr-FR" sz="2000" dirty="0">
                <a:solidFill>
                  <a:srgbClr val="CC0000"/>
                </a:solidFill>
              </a:rPr>
              <a:t>Spectres atomiques</a:t>
            </a:r>
          </a:p>
        </p:txBody>
      </p:sp>
      <p:pic>
        <p:nvPicPr>
          <p:cNvPr id="261137" name="Picture 17"/>
          <p:cNvPicPr>
            <a:picLocks noChangeAspect="1" noChangeArrowheads="1"/>
          </p:cNvPicPr>
          <p:nvPr/>
        </p:nvPicPr>
        <p:blipFill>
          <a:blip r:embed="rId3"/>
          <a:srcRect b="47229"/>
          <a:stretch>
            <a:fillRect/>
          </a:stretch>
        </p:blipFill>
        <p:spPr bwMode="auto">
          <a:xfrm>
            <a:off x="3492500" y="4056063"/>
            <a:ext cx="2103438" cy="2252662"/>
          </a:xfrm>
          <a:prstGeom prst="rect">
            <a:avLst/>
          </a:prstGeom>
          <a:noFill/>
        </p:spPr>
      </p:pic>
      <p:sp>
        <p:nvSpPr>
          <p:cNvPr id="261141" name="Text Box 21"/>
          <p:cNvSpPr txBox="1">
            <a:spLocks noChangeArrowheads="1"/>
          </p:cNvSpPr>
          <p:nvPr/>
        </p:nvSpPr>
        <p:spPr bwMode="auto">
          <a:xfrm>
            <a:off x="3203575" y="1000108"/>
            <a:ext cx="2592388" cy="2923877"/>
          </a:xfrm>
          <a:prstGeom prst="rect">
            <a:avLst/>
          </a:prstGeom>
          <a:noFill/>
          <a:ln w="9525">
            <a:noFill/>
            <a:miter lim="800000"/>
            <a:headEnd/>
            <a:tailEnd/>
          </a:ln>
          <a:effectLst/>
        </p:spPr>
        <p:txBody>
          <a:bodyPr>
            <a:spAutoFit/>
          </a:bodyPr>
          <a:lstStyle/>
          <a:p>
            <a:pPr algn="l"/>
            <a:r>
              <a:rPr lang="fr-FR" sz="2000" dirty="0"/>
              <a:t>La lumière (UV) est capable d’arracher des électrons de la surface d’un métal. L’énergie cinétique des électrons émis ne dépend pas de l’intensité lumineuse mais de la fréquence de la radiation utilisée</a:t>
            </a:r>
            <a:r>
              <a:rPr lang="fr-FR" dirty="0"/>
              <a:t>.</a:t>
            </a:r>
          </a:p>
        </p:txBody>
      </p:sp>
      <p:sp>
        <p:nvSpPr>
          <p:cNvPr id="261142" name="Text Box 22"/>
          <p:cNvSpPr txBox="1">
            <a:spLocks noChangeArrowheads="1"/>
          </p:cNvSpPr>
          <p:nvPr/>
        </p:nvSpPr>
        <p:spPr bwMode="auto">
          <a:xfrm>
            <a:off x="6072198" y="1000108"/>
            <a:ext cx="2916237" cy="1384995"/>
          </a:xfrm>
          <a:prstGeom prst="rect">
            <a:avLst/>
          </a:prstGeom>
          <a:noFill/>
          <a:ln w="9525">
            <a:noFill/>
            <a:miter lim="800000"/>
            <a:headEnd/>
            <a:tailEnd/>
          </a:ln>
          <a:effectLst/>
        </p:spPr>
        <p:txBody>
          <a:bodyPr>
            <a:spAutoFit/>
          </a:bodyPr>
          <a:lstStyle/>
          <a:p>
            <a:pPr algn="l"/>
            <a:r>
              <a:rPr lang="fr-FR" sz="2000" dirty="0"/>
              <a:t>Les atomes émettent et absorbent des "</a:t>
            </a:r>
            <a:r>
              <a:rPr lang="fr-FR" sz="2000" dirty="0" smtClean="0">
                <a:solidFill>
                  <a:schemeClr val="accent2"/>
                </a:solidFill>
              </a:rPr>
              <a:t>couleurs</a:t>
            </a:r>
            <a:r>
              <a:rPr lang="fr-FR" sz="2000" dirty="0" smtClean="0"/>
              <a:t>" </a:t>
            </a:r>
            <a:r>
              <a:rPr lang="fr-FR" sz="2000" dirty="0"/>
              <a:t>(longueurs d’ondes) bien déterminées</a:t>
            </a:r>
            <a:r>
              <a:rPr lang="fr-FR" dirty="0"/>
              <a:t>.</a:t>
            </a:r>
          </a:p>
        </p:txBody>
      </p:sp>
      <p:pic>
        <p:nvPicPr>
          <p:cNvPr id="261143" name="Picture 23"/>
          <p:cNvPicPr>
            <a:picLocks noChangeAspect="1" noChangeArrowheads="1"/>
          </p:cNvPicPr>
          <p:nvPr/>
        </p:nvPicPr>
        <p:blipFill>
          <a:blip r:embed="rId4"/>
          <a:srcRect l="31679" t="48654" r="19077" b="36086"/>
          <a:stretch>
            <a:fillRect/>
          </a:stretch>
        </p:blipFill>
        <p:spPr bwMode="auto">
          <a:xfrm>
            <a:off x="6661150" y="3071810"/>
            <a:ext cx="2016125" cy="792163"/>
          </a:xfrm>
          <a:prstGeom prst="rect">
            <a:avLst/>
          </a:prstGeom>
          <a:noFill/>
          <a:ln w="9525">
            <a:noFill/>
            <a:miter lim="800000"/>
            <a:headEnd/>
            <a:tailEnd/>
          </a:ln>
          <a:effectLst/>
        </p:spPr>
      </p:pic>
      <p:sp>
        <p:nvSpPr>
          <p:cNvPr id="261144" name="Line 24"/>
          <p:cNvSpPr>
            <a:spLocks noChangeShapeType="1"/>
          </p:cNvSpPr>
          <p:nvPr/>
        </p:nvSpPr>
        <p:spPr bwMode="auto">
          <a:xfrm>
            <a:off x="6661150" y="3860800"/>
            <a:ext cx="2232025" cy="0"/>
          </a:xfrm>
          <a:prstGeom prst="line">
            <a:avLst/>
          </a:prstGeom>
          <a:noFill/>
          <a:ln w="9525">
            <a:solidFill>
              <a:schemeClr val="tx1"/>
            </a:solidFill>
            <a:round/>
            <a:headEnd/>
            <a:tailEnd type="triangle" w="med" len="med"/>
          </a:ln>
          <a:effectLst/>
        </p:spPr>
        <p:txBody>
          <a:bodyPr/>
          <a:lstStyle/>
          <a:p>
            <a:endParaRPr lang="fr-FR"/>
          </a:p>
        </p:txBody>
      </p:sp>
      <p:sp>
        <p:nvSpPr>
          <p:cNvPr id="261145" name="Text Box 25"/>
          <p:cNvSpPr txBox="1">
            <a:spLocks noChangeArrowheads="1"/>
          </p:cNvSpPr>
          <p:nvPr/>
        </p:nvSpPr>
        <p:spPr bwMode="auto">
          <a:xfrm>
            <a:off x="6011863" y="2492375"/>
            <a:ext cx="3132137" cy="400110"/>
          </a:xfrm>
          <a:prstGeom prst="rect">
            <a:avLst/>
          </a:prstGeom>
          <a:noFill/>
          <a:ln w="9525">
            <a:noFill/>
            <a:miter lim="800000"/>
            <a:headEnd/>
            <a:tailEnd/>
          </a:ln>
          <a:effectLst/>
        </p:spPr>
        <p:txBody>
          <a:bodyPr>
            <a:spAutoFit/>
          </a:bodyPr>
          <a:lstStyle/>
          <a:p>
            <a:r>
              <a:rPr lang="fr-FR" sz="2000" dirty="0"/>
              <a:t>spectre (vis.) de l’hydrogène</a:t>
            </a:r>
          </a:p>
        </p:txBody>
      </p:sp>
      <p:sp>
        <p:nvSpPr>
          <p:cNvPr id="261146" name="Text Box 26"/>
          <p:cNvSpPr txBox="1">
            <a:spLocks noChangeArrowheads="1"/>
          </p:cNvSpPr>
          <p:nvPr/>
        </p:nvSpPr>
        <p:spPr bwMode="auto">
          <a:xfrm>
            <a:off x="7286625" y="3906838"/>
            <a:ext cx="1638300" cy="336550"/>
          </a:xfrm>
          <a:prstGeom prst="rect">
            <a:avLst/>
          </a:prstGeom>
          <a:noFill/>
          <a:ln w="9525">
            <a:noFill/>
            <a:miter lim="800000"/>
            <a:headEnd/>
            <a:tailEnd/>
          </a:ln>
          <a:effectLst/>
        </p:spPr>
        <p:txBody>
          <a:bodyPr wrap="none">
            <a:spAutoFit/>
          </a:bodyPr>
          <a:lstStyle/>
          <a:p>
            <a:pPr algn="l"/>
            <a:r>
              <a:rPr lang="fr-FR" sz="1600"/>
              <a:t>longueur d’onde</a:t>
            </a:r>
          </a:p>
        </p:txBody>
      </p:sp>
      <p:sp>
        <p:nvSpPr>
          <p:cNvPr id="261147" name="Text Box 27"/>
          <p:cNvSpPr txBox="1">
            <a:spLocks noChangeArrowheads="1"/>
          </p:cNvSpPr>
          <p:nvPr/>
        </p:nvSpPr>
        <p:spPr bwMode="auto">
          <a:xfrm>
            <a:off x="6000760" y="4396095"/>
            <a:ext cx="3223959" cy="461665"/>
          </a:xfrm>
          <a:prstGeom prst="rect">
            <a:avLst/>
          </a:prstGeom>
          <a:noFill/>
          <a:ln w="9525">
            <a:noFill/>
            <a:miter lim="800000"/>
            <a:headEnd/>
            <a:tailEnd/>
          </a:ln>
          <a:effectLst/>
        </p:spPr>
        <p:txBody>
          <a:bodyPr wrap="none">
            <a:spAutoFit/>
          </a:bodyPr>
          <a:lstStyle/>
          <a:p>
            <a:pPr algn="l"/>
            <a:r>
              <a:rPr lang="fr-FR" sz="2000" dirty="0"/>
              <a:t>Loi empirique (Balmer 1885</a:t>
            </a:r>
            <a:r>
              <a:rPr lang="fr-FR" dirty="0"/>
              <a:t>)</a:t>
            </a:r>
          </a:p>
        </p:txBody>
      </p:sp>
      <p:pic>
        <p:nvPicPr>
          <p:cNvPr id="261148" name="Picture 28"/>
          <p:cNvPicPr>
            <a:picLocks noChangeAspect="1" noChangeArrowheads="1"/>
          </p:cNvPicPr>
          <p:nvPr/>
        </p:nvPicPr>
        <p:blipFill>
          <a:blip r:embed="rId5"/>
          <a:srcRect l="3441" t="63556" r="19395"/>
          <a:stretch>
            <a:fillRect/>
          </a:stretch>
        </p:blipFill>
        <p:spPr bwMode="auto">
          <a:xfrm>
            <a:off x="5867400" y="4937125"/>
            <a:ext cx="3240088" cy="1444625"/>
          </a:xfrm>
          <a:prstGeom prst="rect">
            <a:avLst/>
          </a:prstGeom>
          <a:noFill/>
        </p:spPr>
      </p:pic>
      <p:sp>
        <p:nvSpPr>
          <p:cNvPr id="261149" name="Text Box 29"/>
          <p:cNvSpPr txBox="1">
            <a:spLocks noChangeArrowheads="1"/>
          </p:cNvSpPr>
          <p:nvPr/>
        </p:nvSpPr>
        <p:spPr bwMode="auto">
          <a:xfrm>
            <a:off x="8027988" y="2830513"/>
            <a:ext cx="559769" cy="400110"/>
          </a:xfrm>
          <a:prstGeom prst="rect">
            <a:avLst/>
          </a:prstGeom>
          <a:noFill/>
          <a:ln w="9525">
            <a:noFill/>
            <a:miter lim="800000"/>
            <a:headEnd/>
            <a:tailEnd/>
          </a:ln>
          <a:effectLst/>
        </p:spPr>
        <p:txBody>
          <a:bodyPr wrap="none">
            <a:spAutoFit/>
          </a:bodyPr>
          <a:lstStyle/>
          <a:p>
            <a:pPr algn="l"/>
            <a:r>
              <a:rPr lang="fr-FR" sz="2000" i="1" dirty="0">
                <a:solidFill>
                  <a:srgbClr val="CC0000"/>
                </a:solidFill>
                <a:latin typeface="Times New Roman" pitchFamily="18" charset="0"/>
                <a:cs typeface="Times New Roman" pitchFamily="18" charset="0"/>
              </a:rPr>
              <a:t>n</a:t>
            </a:r>
            <a:r>
              <a:rPr lang="fr-FR" sz="2000" dirty="0">
                <a:solidFill>
                  <a:srgbClr val="CC0000"/>
                </a:solidFill>
                <a:latin typeface="Times New Roman" pitchFamily="18" charset="0"/>
                <a:cs typeface="Times New Roman" pitchFamily="18" charset="0"/>
              </a:rPr>
              <a:t>=</a:t>
            </a:r>
            <a:r>
              <a:rPr lang="fr-FR" sz="1400" dirty="0">
                <a:solidFill>
                  <a:srgbClr val="CC0000"/>
                </a:solidFill>
              </a:rPr>
              <a:t>3</a:t>
            </a:r>
            <a:endParaRPr lang="fr-FR" sz="1600" dirty="0">
              <a:solidFill>
                <a:srgbClr val="CC0000"/>
              </a:solidFill>
            </a:endParaRPr>
          </a:p>
        </p:txBody>
      </p:sp>
      <p:sp>
        <p:nvSpPr>
          <p:cNvPr id="261150" name="Text Box 30"/>
          <p:cNvSpPr txBox="1">
            <a:spLocks noChangeArrowheads="1"/>
          </p:cNvSpPr>
          <p:nvPr/>
        </p:nvSpPr>
        <p:spPr bwMode="auto">
          <a:xfrm>
            <a:off x="7308850" y="2830513"/>
            <a:ext cx="559769" cy="400110"/>
          </a:xfrm>
          <a:prstGeom prst="rect">
            <a:avLst/>
          </a:prstGeom>
          <a:noFill/>
          <a:ln w="9525">
            <a:noFill/>
            <a:miter lim="800000"/>
            <a:headEnd/>
            <a:tailEnd/>
          </a:ln>
          <a:effectLst/>
        </p:spPr>
        <p:txBody>
          <a:bodyPr wrap="none">
            <a:spAutoFit/>
          </a:bodyPr>
          <a:lstStyle/>
          <a:p>
            <a:pPr algn="l"/>
            <a:r>
              <a:rPr lang="fr-FR" sz="2000" i="1" dirty="0">
                <a:solidFill>
                  <a:schemeClr val="hlink"/>
                </a:solidFill>
                <a:latin typeface="Times New Roman" pitchFamily="18" charset="0"/>
                <a:cs typeface="Times New Roman" pitchFamily="18" charset="0"/>
              </a:rPr>
              <a:t>n</a:t>
            </a:r>
            <a:r>
              <a:rPr lang="fr-FR" sz="2000" dirty="0">
                <a:solidFill>
                  <a:schemeClr val="hlink"/>
                </a:solidFill>
                <a:latin typeface="Times New Roman" pitchFamily="18" charset="0"/>
                <a:cs typeface="Times New Roman" pitchFamily="18" charset="0"/>
              </a:rPr>
              <a:t>=</a:t>
            </a:r>
            <a:r>
              <a:rPr lang="fr-FR" sz="1400" dirty="0">
                <a:solidFill>
                  <a:schemeClr val="hlink"/>
                </a:solidFill>
              </a:rPr>
              <a:t>4</a:t>
            </a:r>
            <a:endParaRPr lang="fr-FR" sz="1600" dirty="0">
              <a:solidFill>
                <a:schemeClr val="hlink"/>
              </a:solidFill>
            </a:endParaRPr>
          </a:p>
        </p:txBody>
      </p:sp>
      <p:sp>
        <p:nvSpPr>
          <p:cNvPr id="261151" name="Text Box 31"/>
          <p:cNvSpPr txBox="1">
            <a:spLocks noChangeArrowheads="1"/>
          </p:cNvSpPr>
          <p:nvPr/>
        </p:nvSpPr>
        <p:spPr bwMode="auto">
          <a:xfrm>
            <a:off x="6877050" y="2830513"/>
            <a:ext cx="559769" cy="400110"/>
          </a:xfrm>
          <a:prstGeom prst="rect">
            <a:avLst/>
          </a:prstGeom>
          <a:noFill/>
          <a:ln w="9525">
            <a:noFill/>
            <a:miter lim="800000"/>
            <a:headEnd/>
            <a:tailEnd/>
          </a:ln>
          <a:effectLst/>
        </p:spPr>
        <p:txBody>
          <a:bodyPr wrap="none">
            <a:spAutoFit/>
          </a:bodyPr>
          <a:lstStyle/>
          <a:p>
            <a:pPr algn="l"/>
            <a:r>
              <a:rPr lang="fr-FR" sz="2000" i="1" dirty="0">
                <a:solidFill>
                  <a:srgbClr val="9900CC"/>
                </a:solidFill>
                <a:latin typeface="Times New Roman" pitchFamily="18" charset="0"/>
                <a:cs typeface="Times New Roman" pitchFamily="18" charset="0"/>
              </a:rPr>
              <a:t>n</a:t>
            </a:r>
            <a:r>
              <a:rPr lang="fr-FR" sz="2000" dirty="0">
                <a:solidFill>
                  <a:srgbClr val="9900CC"/>
                </a:solidFill>
                <a:latin typeface="Times New Roman" pitchFamily="18" charset="0"/>
                <a:cs typeface="Times New Roman" pitchFamily="18" charset="0"/>
              </a:rPr>
              <a:t>=</a:t>
            </a:r>
            <a:r>
              <a:rPr lang="fr-FR" sz="1400" dirty="0">
                <a:solidFill>
                  <a:srgbClr val="9900CC"/>
                </a:solidFill>
              </a:rPr>
              <a:t>5</a:t>
            </a:r>
            <a:endParaRPr lang="fr-FR" sz="1600" dirty="0">
              <a:solidFill>
                <a:srgbClr val="9900CC"/>
              </a:solidFill>
            </a:endParaRPr>
          </a:p>
        </p:txBody>
      </p:sp>
      <p:sp>
        <p:nvSpPr>
          <p:cNvPr id="261152" name="Line 32"/>
          <p:cNvSpPr>
            <a:spLocks noChangeShapeType="1"/>
          </p:cNvSpPr>
          <p:nvPr/>
        </p:nvSpPr>
        <p:spPr bwMode="auto">
          <a:xfrm flipV="1">
            <a:off x="3059113" y="620713"/>
            <a:ext cx="0" cy="6094412"/>
          </a:xfrm>
          <a:prstGeom prst="line">
            <a:avLst/>
          </a:prstGeom>
          <a:noFill/>
          <a:ln w="9525">
            <a:solidFill>
              <a:srgbClr val="9900CC"/>
            </a:solidFill>
            <a:prstDash val="dash"/>
            <a:round/>
            <a:headEnd/>
            <a:tailEnd/>
          </a:ln>
          <a:effectLst/>
        </p:spPr>
        <p:txBody>
          <a:bodyPr/>
          <a:lstStyle/>
          <a:p>
            <a:endParaRPr lang="fr-FR"/>
          </a:p>
        </p:txBody>
      </p:sp>
      <p:sp>
        <p:nvSpPr>
          <p:cNvPr id="261154" name="Line 34"/>
          <p:cNvSpPr>
            <a:spLocks noChangeShapeType="1"/>
          </p:cNvSpPr>
          <p:nvPr/>
        </p:nvSpPr>
        <p:spPr bwMode="auto">
          <a:xfrm flipV="1">
            <a:off x="5940425" y="620713"/>
            <a:ext cx="0" cy="6094412"/>
          </a:xfrm>
          <a:prstGeom prst="line">
            <a:avLst/>
          </a:prstGeom>
          <a:noFill/>
          <a:ln w="9525">
            <a:solidFill>
              <a:srgbClr val="9900CC"/>
            </a:solidFill>
            <a:prstDash val="dash"/>
            <a:round/>
            <a:headEnd/>
            <a:tailEnd/>
          </a:ln>
          <a:effectLst/>
        </p:spPr>
        <p:txBody>
          <a:bodyPr/>
          <a:lstStyle/>
          <a:p>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3460</Words>
  <Application>Microsoft Office PowerPoint</Application>
  <PresentationFormat>Affichage à l'écran (4:3)</PresentationFormat>
  <Paragraphs>507</Paragraphs>
  <Slides>63</Slides>
  <Notes>4</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4</vt:i4>
      </vt:variant>
      <vt:variant>
        <vt:lpstr>Titres des diapositives</vt:lpstr>
      </vt:variant>
      <vt:variant>
        <vt:i4>63</vt:i4>
      </vt:variant>
    </vt:vector>
  </HeadingPairs>
  <TitlesOfParts>
    <vt:vector size="77" baseType="lpstr">
      <vt:lpstr>Arial</vt:lpstr>
      <vt:lpstr>Calibri</vt:lpstr>
      <vt:lpstr>Comic Sans MS</vt:lpstr>
      <vt:lpstr>Symbol</vt:lpstr>
      <vt:lpstr>Tahoma</vt:lpstr>
      <vt:lpstr>Times</vt:lpstr>
      <vt:lpstr>Times New Roman</vt:lpstr>
      <vt:lpstr>Wingdings</vt:lpstr>
      <vt:lpstr>Wingdings 2</vt:lpstr>
      <vt:lpstr>Modèle par défaut</vt:lpstr>
      <vt:lpstr>Photo Editor Photo</vt:lpstr>
      <vt:lpstr>Équation</vt:lpstr>
      <vt:lpstr>Equation</vt:lpstr>
      <vt:lpstr>Diapositive</vt:lpstr>
      <vt:lpstr>Cours Mécanique Quantique</vt:lpstr>
      <vt:lpstr>SEANCE INTRODUCTIVE Pourquoi a-t-on besoin de la mécanique Quantique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Dualité Onde- Particule</vt:lpstr>
      <vt:lpstr>Présentation PowerPoint</vt:lpstr>
      <vt:lpstr>Présentation PowerPoint</vt:lpstr>
      <vt:lpstr>Présentation PowerPoint</vt:lpstr>
      <vt:lpstr>Présentation PowerPoint</vt:lpstr>
      <vt:lpstr>Présentation PowerPoint</vt:lpstr>
      <vt:lpstr>La Matière comme une Onde Autre Preuve expérimentale- la diffraction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Mécanique Quantique</dc:title>
  <dc:creator>fred</dc:creator>
  <cp:lastModifiedBy>fujitsu</cp:lastModifiedBy>
  <cp:revision>54</cp:revision>
  <dcterms:created xsi:type="dcterms:W3CDTF">2007-11-23T09:41:32Z</dcterms:created>
  <dcterms:modified xsi:type="dcterms:W3CDTF">2015-11-02T20:59:08Z</dcterms:modified>
</cp:coreProperties>
</file>